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2" r:id="rId7"/>
    <p:sldId id="264" r:id="rId8"/>
    <p:sldId id="263" r:id="rId9"/>
    <p:sldId id="265" r:id="rId10"/>
    <p:sldId id="266" r:id="rId11"/>
    <p:sldId id="267" r:id="rId12"/>
    <p:sldId id="269" r:id="rId13"/>
    <p:sldId id="271" r:id="rId14"/>
    <p:sldId id="272" r:id="rId15"/>
    <p:sldId id="270" r:id="rId16"/>
    <p:sldId id="273" r:id="rId17"/>
    <p:sldId id="274" r:id="rId18"/>
    <p:sldId id="275" r:id="rId19"/>
    <p:sldId id="276" r:id="rId20"/>
    <p:sldId id="277" r:id="rId21"/>
  </p:sldIdLst>
  <p:sldSz cx="12192000" cy="6858000"/>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12/1/2020</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12/1/2020</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jfif"/><Relationship Id="rId13" Type="http://schemas.openxmlformats.org/officeDocument/2006/relationships/image" Target="../media/image19.png"/><Relationship Id="rId3" Type="http://schemas.openxmlformats.org/officeDocument/2006/relationships/image" Target="../media/image9.jpg"/><Relationship Id="rId7" Type="http://schemas.openxmlformats.org/officeDocument/2006/relationships/image" Target="../media/image13.png"/><Relationship Id="rId12" Type="http://schemas.openxmlformats.org/officeDocument/2006/relationships/image" Target="../media/image18.jfif"/><Relationship Id="rId2" Type="http://schemas.openxmlformats.org/officeDocument/2006/relationships/image" Target="../media/image8.jpg"/><Relationship Id="rId1" Type="http://schemas.openxmlformats.org/officeDocument/2006/relationships/slideLayout" Target="../slideLayouts/slideLayout6.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jfif"/><Relationship Id="rId10" Type="http://schemas.openxmlformats.org/officeDocument/2006/relationships/image" Target="../media/image16.png"/><Relationship Id="rId4" Type="http://schemas.openxmlformats.org/officeDocument/2006/relationships/image" Target="../media/image10.jfif"/><Relationship Id="rId9" Type="http://schemas.openxmlformats.org/officeDocument/2006/relationships/image" Target="../media/image15.jfif"/><Relationship Id="rId1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96C1B-014E-495D-81B3-FCFCB2E835AB}"/>
              </a:ext>
            </a:extLst>
          </p:cNvPr>
          <p:cNvSpPr>
            <a:spLocks noGrp="1"/>
          </p:cNvSpPr>
          <p:nvPr>
            <p:ph type="ctrTitle"/>
          </p:nvPr>
        </p:nvSpPr>
        <p:spPr/>
        <p:txBody>
          <a:bodyPr/>
          <a:lstStyle/>
          <a:p>
            <a:r>
              <a:rPr lang="en-US" dirty="0"/>
              <a:t>Sales Forecast for Super Cue Boba Shop</a:t>
            </a:r>
          </a:p>
        </p:txBody>
      </p:sp>
      <p:sp>
        <p:nvSpPr>
          <p:cNvPr id="3" name="Subtitle 2">
            <a:extLst>
              <a:ext uri="{FF2B5EF4-FFF2-40B4-BE49-F238E27FC236}">
                <a16:creationId xmlns:a16="http://schemas.microsoft.com/office/drawing/2014/main" id="{49FFC173-FDC4-44C9-A39F-D9A54199E29D}"/>
              </a:ext>
            </a:extLst>
          </p:cNvPr>
          <p:cNvSpPr>
            <a:spLocks noGrp="1"/>
          </p:cNvSpPr>
          <p:nvPr>
            <p:ph type="subTitle" idx="1"/>
          </p:nvPr>
        </p:nvSpPr>
        <p:spPr/>
        <p:txBody>
          <a:bodyPr/>
          <a:lstStyle/>
          <a:p>
            <a:r>
              <a:rPr lang="en-US" dirty="0"/>
              <a:t>Tom Cheng</a:t>
            </a:r>
          </a:p>
          <a:p>
            <a:r>
              <a:rPr lang="en-US" dirty="0" err="1"/>
              <a:t>Datas</a:t>
            </a:r>
            <a:r>
              <a:rPr lang="en-US" dirty="0"/>
              <a:t> Science Career Track Capstone, May 20</a:t>
            </a:r>
            <a:r>
              <a:rPr lang="en-US" baseline="30000" dirty="0"/>
              <a:t>th</a:t>
            </a:r>
            <a:r>
              <a:rPr lang="en-US" dirty="0"/>
              <a:t> 2020 Cohort</a:t>
            </a:r>
          </a:p>
        </p:txBody>
      </p:sp>
    </p:spTree>
    <p:extLst>
      <p:ext uri="{BB962C8B-B14F-4D97-AF65-F5344CB8AC3E}">
        <p14:creationId xmlns:p14="http://schemas.microsoft.com/office/powerpoint/2010/main" val="4131256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4A57A-6BC7-4E1D-97B5-B70187B7B7B2}"/>
              </a:ext>
            </a:extLst>
          </p:cNvPr>
          <p:cNvSpPr>
            <a:spLocks noGrp="1"/>
          </p:cNvSpPr>
          <p:nvPr>
            <p:ph type="title"/>
          </p:nvPr>
        </p:nvSpPr>
        <p:spPr/>
        <p:txBody>
          <a:bodyPr>
            <a:normAutofit/>
          </a:bodyPr>
          <a:lstStyle/>
          <a:p>
            <a:r>
              <a:rPr lang="en-US" dirty="0"/>
              <a:t>Machine Learning Modeling</a:t>
            </a:r>
            <a:br>
              <a:rPr lang="en-US" dirty="0"/>
            </a:br>
            <a:r>
              <a:rPr lang="en-US" sz="1400" dirty="0">
                <a:solidFill>
                  <a:srgbClr val="0070C0"/>
                </a:solidFill>
              </a:rPr>
              <a:t>https://github.com/tc18fwd/SpringBoard/blob/master/Capstone%20Two/Capstone%202%20Finalized%20Codes.ipynb</a:t>
            </a:r>
          </a:p>
        </p:txBody>
      </p:sp>
      <p:sp>
        <p:nvSpPr>
          <p:cNvPr id="3" name="Content Placeholder 2">
            <a:extLst>
              <a:ext uri="{FF2B5EF4-FFF2-40B4-BE49-F238E27FC236}">
                <a16:creationId xmlns:a16="http://schemas.microsoft.com/office/drawing/2014/main" id="{6DE35F46-21E8-4C1B-8E13-D69D6BB6077C}"/>
              </a:ext>
            </a:extLst>
          </p:cNvPr>
          <p:cNvSpPr>
            <a:spLocks noGrp="1"/>
          </p:cNvSpPr>
          <p:nvPr>
            <p:ph idx="1"/>
          </p:nvPr>
        </p:nvSpPr>
        <p:spPr/>
        <p:txBody>
          <a:bodyPr>
            <a:normAutofit fontScale="85000" lnSpcReduction="10000"/>
          </a:bodyPr>
          <a:lstStyle/>
          <a:p>
            <a:r>
              <a:rPr lang="en-US" dirty="0"/>
              <a:t>Type: Time Series Forecast</a:t>
            </a:r>
          </a:p>
          <a:p>
            <a:r>
              <a:rPr lang="en-US" dirty="0"/>
              <a:t>Tools: pandas, </a:t>
            </a:r>
            <a:r>
              <a:rPr lang="en-US" dirty="0" err="1"/>
              <a:t>numpy</a:t>
            </a:r>
            <a:r>
              <a:rPr lang="en-US" dirty="0"/>
              <a:t>, matplotlib, seaborn, </a:t>
            </a:r>
            <a:r>
              <a:rPr lang="en-US" dirty="0" err="1"/>
              <a:t>statsmodels.api</a:t>
            </a:r>
            <a:r>
              <a:rPr lang="en-US" dirty="0"/>
              <a:t> (for ACF), </a:t>
            </a:r>
            <a:r>
              <a:rPr lang="en-US" dirty="0" err="1"/>
              <a:t>sklearn.metrics</a:t>
            </a:r>
            <a:r>
              <a:rPr lang="en-US" dirty="0"/>
              <a:t>, datetime</a:t>
            </a:r>
          </a:p>
          <a:p>
            <a:r>
              <a:rPr lang="en-US" dirty="0"/>
              <a:t>Methods/Models:</a:t>
            </a:r>
          </a:p>
          <a:p>
            <a:pPr lvl="1"/>
            <a:r>
              <a:rPr lang="en-US" sz="1700" b="0" i="0" dirty="0">
                <a:solidFill>
                  <a:schemeClr val="tx1"/>
                </a:solidFill>
                <a:effectLst/>
                <a:latin typeface="Roboto"/>
              </a:rPr>
              <a:t>Autoregressive Integrated Moving Average (</a:t>
            </a:r>
            <a:r>
              <a:rPr lang="en-US" sz="1700" b="1" i="0" dirty="0">
                <a:solidFill>
                  <a:schemeClr val="tx1"/>
                </a:solidFill>
                <a:effectLst/>
                <a:latin typeface="Roboto"/>
              </a:rPr>
              <a:t>ARIMA</a:t>
            </a:r>
            <a:r>
              <a:rPr lang="en-US" sz="1700" b="0" i="0" dirty="0">
                <a:solidFill>
                  <a:schemeClr val="tx1"/>
                </a:solidFill>
                <a:effectLst/>
                <a:latin typeface="Roboto"/>
              </a:rPr>
              <a:t>)</a:t>
            </a:r>
          </a:p>
          <a:p>
            <a:pPr lvl="1"/>
            <a:r>
              <a:rPr lang="en-US" sz="1700" b="0" i="0" dirty="0">
                <a:solidFill>
                  <a:schemeClr val="tx1"/>
                </a:solidFill>
                <a:effectLst/>
                <a:latin typeface="Helvetica Neue"/>
              </a:rPr>
              <a:t>Seasonal Autoregressive Integrated Moving-Average (</a:t>
            </a:r>
            <a:r>
              <a:rPr lang="en-US" sz="1700" b="1" i="0" dirty="0">
                <a:solidFill>
                  <a:schemeClr val="tx1"/>
                </a:solidFill>
                <a:effectLst/>
                <a:latin typeface="Helvetica Neue"/>
              </a:rPr>
              <a:t>SARIMA</a:t>
            </a:r>
            <a:r>
              <a:rPr lang="en-US" sz="1700" b="0" i="0" dirty="0">
                <a:solidFill>
                  <a:schemeClr val="tx1"/>
                </a:solidFill>
                <a:effectLst/>
                <a:latin typeface="Helvetica Neue"/>
              </a:rPr>
              <a:t>)</a:t>
            </a:r>
          </a:p>
          <a:p>
            <a:pPr lvl="1"/>
            <a:r>
              <a:rPr lang="en-US" sz="1700" b="0" i="0" dirty="0">
                <a:solidFill>
                  <a:schemeClr val="tx1"/>
                </a:solidFill>
                <a:effectLst/>
                <a:latin typeface="Helvetica Neue"/>
              </a:rPr>
              <a:t>Seasonal Autoregressive Integrated Moving-Average with Exogenous Regressors (</a:t>
            </a:r>
            <a:r>
              <a:rPr lang="en-US" sz="1700" b="1" i="0" dirty="0">
                <a:solidFill>
                  <a:schemeClr val="tx1"/>
                </a:solidFill>
                <a:effectLst/>
                <a:latin typeface="Helvetica Neue"/>
              </a:rPr>
              <a:t>SARIMAX</a:t>
            </a:r>
            <a:r>
              <a:rPr lang="en-US" sz="1700" b="0" i="0" dirty="0">
                <a:solidFill>
                  <a:schemeClr val="tx1"/>
                </a:solidFill>
                <a:effectLst/>
                <a:latin typeface="Helvetica Neue"/>
              </a:rPr>
              <a:t>)</a:t>
            </a:r>
          </a:p>
          <a:p>
            <a:pPr lvl="1"/>
            <a:r>
              <a:rPr lang="en-US" sz="1700" b="0" i="0" dirty="0">
                <a:solidFill>
                  <a:schemeClr val="tx1"/>
                </a:solidFill>
                <a:effectLst/>
                <a:latin typeface="Helvetica Neue"/>
              </a:rPr>
              <a:t>Holt Winter’s Exponential Smoothing (</a:t>
            </a:r>
            <a:r>
              <a:rPr lang="en-US" sz="1700" b="1" i="0" dirty="0">
                <a:solidFill>
                  <a:schemeClr val="tx1"/>
                </a:solidFill>
                <a:effectLst/>
                <a:latin typeface="Helvetica Neue"/>
              </a:rPr>
              <a:t>HWES</a:t>
            </a:r>
            <a:r>
              <a:rPr lang="en-US" sz="1700" b="0" i="0" dirty="0">
                <a:solidFill>
                  <a:schemeClr val="tx1"/>
                </a:solidFill>
                <a:effectLst/>
                <a:latin typeface="Helvetica Neue"/>
              </a:rPr>
              <a:t>)</a:t>
            </a:r>
          </a:p>
          <a:p>
            <a:pPr lvl="1"/>
            <a:r>
              <a:rPr lang="en-US" sz="1700" b="1" i="0" dirty="0">
                <a:solidFill>
                  <a:schemeClr val="tx1"/>
                </a:solidFill>
                <a:effectLst/>
                <a:latin typeface="Roboto"/>
              </a:rPr>
              <a:t>TBATS</a:t>
            </a:r>
            <a:r>
              <a:rPr lang="en-US" sz="1700" b="0" i="0" dirty="0">
                <a:solidFill>
                  <a:schemeClr val="tx1"/>
                </a:solidFill>
                <a:effectLst/>
                <a:latin typeface="Roboto"/>
              </a:rPr>
              <a:t> (Trigonometric Exponential Smoothing State Space model with Box-Cox transformation, ARMA errors, Trend and Seasonal Components)</a:t>
            </a:r>
            <a:endParaRPr lang="en-US" sz="1700" dirty="0">
              <a:solidFill>
                <a:schemeClr val="tx1"/>
              </a:solidFill>
            </a:endParaRPr>
          </a:p>
          <a:p>
            <a:endParaRPr lang="en-US" dirty="0"/>
          </a:p>
        </p:txBody>
      </p:sp>
    </p:spTree>
    <p:extLst>
      <p:ext uri="{BB962C8B-B14F-4D97-AF65-F5344CB8AC3E}">
        <p14:creationId xmlns:p14="http://schemas.microsoft.com/office/powerpoint/2010/main" val="3341149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8CFBF-26D5-4206-9F97-07074103D6A1}"/>
              </a:ext>
            </a:extLst>
          </p:cNvPr>
          <p:cNvSpPr>
            <a:spLocks noGrp="1"/>
          </p:cNvSpPr>
          <p:nvPr>
            <p:ph type="title"/>
          </p:nvPr>
        </p:nvSpPr>
        <p:spPr/>
        <p:txBody>
          <a:bodyPr>
            <a:normAutofit/>
          </a:bodyPr>
          <a:lstStyle/>
          <a:p>
            <a:r>
              <a:rPr lang="en-US" dirty="0"/>
              <a:t>Modeling Steps</a:t>
            </a:r>
            <a:br>
              <a:rPr lang="en-US" dirty="0"/>
            </a:br>
            <a:r>
              <a:rPr lang="en-US" sz="1400" dirty="0">
                <a:solidFill>
                  <a:srgbClr val="0070C0"/>
                </a:solidFill>
              </a:rPr>
              <a:t>https://github.com/tc18fwd/SpringBoard/blob/master/Capstone%20Two/Capstone%202%20Finalized%20Codes.ipynb</a:t>
            </a:r>
            <a:endParaRPr lang="en-US" sz="1400" dirty="0"/>
          </a:p>
        </p:txBody>
      </p:sp>
      <p:sp>
        <p:nvSpPr>
          <p:cNvPr id="3" name="Content Placeholder 2">
            <a:extLst>
              <a:ext uri="{FF2B5EF4-FFF2-40B4-BE49-F238E27FC236}">
                <a16:creationId xmlns:a16="http://schemas.microsoft.com/office/drawing/2014/main" id="{483B8FCC-3F3F-48FF-A9AE-2383B372A786}"/>
              </a:ext>
            </a:extLst>
          </p:cNvPr>
          <p:cNvSpPr>
            <a:spLocks noGrp="1"/>
          </p:cNvSpPr>
          <p:nvPr>
            <p:ph idx="1"/>
          </p:nvPr>
        </p:nvSpPr>
        <p:spPr/>
        <p:txBody>
          <a:bodyPr/>
          <a:lstStyle/>
          <a:p>
            <a:r>
              <a:rPr lang="en-US" dirty="0"/>
              <a:t>Data Preprocessing: time series format, no missing values, add exogenous if needed (SARIMAX).</a:t>
            </a:r>
          </a:p>
          <a:p>
            <a:r>
              <a:rPr lang="en-US" dirty="0"/>
              <a:t>Split to train/test, 50/50 for hourly dataset, 80/20 for daily.</a:t>
            </a:r>
          </a:p>
          <a:p>
            <a:r>
              <a:rPr lang="en-US" dirty="0"/>
              <a:t>Use grid search to find best hyperparameters for each model</a:t>
            </a:r>
          </a:p>
          <a:p>
            <a:r>
              <a:rPr lang="en-US" dirty="0"/>
              <a:t>Use MAE and fitting time to evaluate the model’s performance</a:t>
            </a:r>
          </a:p>
        </p:txBody>
      </p:sp>
    </p:spTree>
    <p:extLst>
      <p:ext uri="{BB962C8B-B14F-4D97-AF65-F5344CB8AC3E}">
        <p14:creationId xmlns:p14="http://schemas.microsoft.com/office/powerpoint/2010/main" val="3246497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8CFBF-26D5-4206-9F97-07074103D6A1}"/>
              </a:ext>
            </a:extLst>
          </p:cNvPr>
          <p:cNvSpPr>
            <a:spLocks noGrp="1"/>
          </p:cNvSpPr>
          <p:nvPr>
            <p:ph type="title"/>
          </p:nvPr>
        </p:nvSpPr>
        <p:spPr/>
        <p:txBody>
          <a:bodyPr>
            <a:normAutofit/>
          </a:bodyPr>
          <a:lstStyle/>
          <a:p>
            <a:r>
              <a:rPr lang="en-US" dirty="0"/>
              <a:t>Modeling (Day)</a:t>
            </a:r>
            <a:br>
              <a:rPr lang="en-US" dirty="0"/>
            </a:br>
            <a:r>
              <a:rPr lang="en-US" sz="1400" dirty="0">
                <a:solidFill>
                  <a:srgbClr val="0070C0"/>
                </a:solidFill>
              </a:rPr>
              <a:t>https://github.com/tc18fwd/SpringBoard/blob/master/Capstone%20Two/Capstone%202%20Finalized%20Codes.ipynb</a:t>
            </a:r>
            <a:endParaRPr lang="en-US" sz="1400" dirty="0"/>
          </a:p>
        </p:txBody>
      </p:sp>
      <p:pic>
        <p:nvPicPr>
          <p:cNvPr id="27" name="Content Placeholder 26">
            <a:extLst>
              <a:ext uri="{FF2B5EF4-FFF2-40B4-BE49-F238E27FC236}">
                <a16:creationId xmlns:a16="http://schemas.microsoft.com/office/drawing/2014/main" id="{A218AFCD-948D-4CDA-A817-A5A829E95114}"/>
              </a:ext>
            </a:extLst>
          </p:cNvPr>
          <p:cNvPicPr>
            <a:picLocks noGrp="1" noChangeAspect="1"/>
          </p:cNvPicPr>
          <p:nvPr>
            <p:ph idx="1"/>
          </p:nvPr>
        </p:nvPicPr>
        <p:blipFill>
          <a:blip r:embed="rId2"/>
          <a:stretch>
            <a:fillRect/>
          </a:stretch>
        </p:blipFill>
        <p:spPr>
          <a:xfrm>
            <a:off x="773940" y="3008124"/>
            <a:ext cx="10644120" cy="1951249"/>
          </a:xfrm>
        </p:spPr>
      </p:pic>
      <p:sp>
        <p:nvSpPr>
          <p:cNvPr id="28" name="TextBox 27">
            <a:extLst>
              <a:ext uri="{FF2B5EF4-FFF2-40B4-BE49-F238E27FC236}">
                <a16:creationId xmlns:a16="http://schemas.microsoft.com/office/drawing/2014/main" id="{47529A69-65AE-4F4F-884F-396DD39B2EB2}"/>
              </a:ext>
            </a:extLst>
          </p:cNvPr>
          <p:cNvSpPr txBox="1"/>
          <p:nvPr/>
        </p:nvSpPr>
        <p:spPr>
          <a:xfrm>
            <a:off x="1524000" y="2638792"/>
            <a:ext cx="9144000" cy="369332"/>
          </a:xfrm>
          <a:prstGeom prst="rect">
            <a:avLst/>
          </a:prstGeom>
          <a:noFill/>
        </p:spPr>
        <p:txBody>
          <a:bodyPr wrap="square" rtlCol="0">
            <a:spAutoFit/>
          </a:bodyPr>
          <a:lstStyle/>
          <a:p>
            <a:pPr algn="ctr"/>
            <a:r>
              <a:rPr lang="en-US" b="1" dirty="0"/>
              <a:t>Top models by </a:t>
            </a:r>
            <a:r>
              <a:rPr lang="en-US" b="1" dirty="0" err="1"/>
              <a:t>ForeMAE</a:t>
            </a:r>
            <a:endParaRPr lang="en-US" b="1" dirty="0"/>
          </a:p>
        </p:txBody>
      </p:sp>
      <p:sp>
        <p:nvSpPr>
          <p:cNvPr id="29" name="TextBox 28">
            <a:extLst>
              <a:ext uri="{FF2B5EF4-FFF2-40B4-BE49-F238E27FC236}">
                <a16:creationId xmlns:a16="http://schemas.microsoft.com/office/drawing/2014/main" id="{0AC56F06-4B7B-41A6-95C4-FAA3F70ADB92}"/>
              </a:ext>
            </a:extLst>
          </p:cNvPr>
          <p:cNvSpPr txBox="1"/>
          <p:nvPr/>
        </p:nvSpPr>
        <p:spPr>
          <a:xfrm>
            <a:off x="887896" y="5102087"/>
            <a:ext cx="10402956" cy="923330"/>
          </a:xfrm>
          <a:prstGeom prst="rect">
            <a:avLst/>
          </a:prstGeom>
          <a:noFill/>
        </p:spPr>
        <p:txBody>
          <a:bodyPr wrap="square" rtlCol="0">
            <a:spAutoFit/>
          </a:bodyPr>
          <a:lstStyle/>
          <a:p>
            <a:r>
              <a:rPr lang="en-US" dirty="0"/>
              <a:t>TBATS, ARIMAX, SARIMAX, </a:t>
            </a:r>
            <a:r>
              <a:rPr lang="en-US" dirty="0" err="1"/>
              <a:t>auto_arima</a:t>
            </a:r>
            <a:r>
              <a:rPr lang="en-US" dirty="0"/>
              <a:t> were the only models that were able to capture yearly seasonality (visually). And this table concludes the top model metric scores based on 2018 MAE (</a:t>
            </a:r>
            <a:r>
              <a:rPr lang="en-US" dirty="0" err="1"/>
              <a:t>ForeMAE</a:t>
            </a:r>
            <a:r>
              <a:rPr lang="en-US" dirty="0"/>
              <a:t>).</a:t>
            </a:r>
          </a:p>
          <a:p>
            <a:r>
              <a:rPr lang="en-US" dirty="0"/>
              <a:t>Winner: AA_DMFTs</a:t>
            </a:r>
          </a:p>
        </p:txBody>
      </p:sp>
    </p:spTree>
    <p:extLst>
      <p:ext uri="{BB962C8B-B14F-4D97-AF65-F5344CB8AC3E}">
        <p14:creationId xmlns:p14="http://schemas.microsoft.com/office/powerpoint/2010/main" val="1667113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8CFBF-26D5-4206-9F97-07074103D6A1}"/>
              </a:ext>
            </a:extLst>
          </p:cNvPr>
          <p:cNvSpPr>
            <a:spLocks noGrp="1"/>
          </p:cNvSpPr>
          <p:nvPr>
            <p:ph type="title"/>
          </p:nvPr>
        </p:nvSpPr>
        <p:spPr/>
        <p:txBody>
          <a:bodyPr>
            <a:normAutofit/>
          </a:bodyPr>
          <a:lstStyle/>
          <a:p>
            <a:r>
              <a:rPr lang="en-US" dirty="0"/>
              <a:t>Modeling (Day) cont.</a:t>
            </a:r>
            <a:br>
              <a:rPr lang="en-US" dirty="0"/>
            </a:br>
            <a:r>
              <a:rPr lang="en-US" sz="1400" dirty="0">
                <a:solidFill>
                  <a:srgbClr val="0070C0"/>
                </a:solidFill>
              </a:rPr>
              <a:t>https://github.com/tc18fwd/SpringBoard/blob/master/Capstone%20Two/Capstone%202%20Finalized%20Codes.ipynb</a:t>
            </a:r>
            <a:endParaRPr lang="en-US" sz="1400" dirty="0"/>
          </a:p>
        </p:txBody>
      </p:sp>
      <p:sp>
        <p:nvSpPr>
          <p:cNvPr id="5" name="Text Placeholder 4">
            <a:extLst>
              <a:ext uri="{FF2B5EF4-FFF2-40B4-BE49-F238E27FC236}">
                <a16:creationId xmlns:a16="http://schemas.microsoft.com/office/drawing/2014/main" id="{4B227932-1757-4B6C-8302-D534BA51543E}"/>
              </a:ext>
            </a:extLst>
          </p:cNvPr>
          <p:cNvSpPr>
            <a:spLocks noGrp="1"/>
          </p:cNvSpPr>
          <p:nvPr>
            <p:ph type="body" sz="quarter" idx="3"/>
          </p:nvPr>
        </p:nvSpPr>
        <p:spPr>
          <a:xfrm>
            <a:off x="6466484" y="2486254"/>
            <a:ext cx="4718304" cy="576262"/>
          </a:xfrm>
        </p:spPr>
        <p:txBody>
          <a:bodyPr/>
          <a:lstStyle/>
          <a:p>
            <a:r>
              <a:rPr lang="en-US" sz="2600" dirty="0"/>
              <a:t>AA_DF2FT 2018 baseline vs </a:t>
            </a:r>
            <a:r>
              <a:rPr lang="en-US" sz="2600" dirty="0" err="1"/>
              <a:t>pred</a:t>
            </a:r>
            <a:endParaRPr lang="en-US" sz="2600" dirty="0"/>
          </a:p>
        </p:txBody>
      </p:sp>
      <p:pic>
        <p:nvPicPr>
          <p:cNvPr id="14" name="Content Placeholder 13">
            <a:extLst>
              <a:ext uri="{FF2B5EF4-FFF2-40B4-BE49-F238E27FC236}">
                <a16:creationId xmlns:a16="http://schemas.microsoft.com/office/drawing/2014/main" id="{E6D39FD8-AE78-4D46-89EF-942454636174}"/>
              </a:ext>
            </a:extLst>
          </p:cNvPr>
          <p:cNvPicPr>
            <a:picLocks noGrp="1" noChangeAspect="1"/>
          </p:cNvPicPr>
          <p:nvPr>
            <p:ph sz="quarter" idx="4"/>
          </p:nvPr>
        </p:nvPicPr>
        <p:blipFill>
          <a:blip r:embed="rId2"/>
          <a:stretch>
            <a:fillRect/>
          </a:stretch>
        </p:blipFill>
        <p:spPr>
          <a:xfrm>
            <a:off x="6064640" y="3062516"/>
            <a:ext cx="5120148" cy="3097065"/>
          </a:xfrm>
        </p:spPr>
      </p:pic>
      <p:sp>
        <p:nvSpPr>
          <p:cNvPr id="6" name="Content Placeholder 5">
            <a:extLst>
              <a:ext uri="{FF2B5EF4-FFF2-40B4-BE49-F238E27FC236}">
                <a16:creationId xmlns:a16="http://schemas.microsoft.com/office/drawing/2014/main" id="{8D1F73F3-4CA9-43C5-B20D-DFBA67BC957D}"/>
              </a:ext>
            </a:extLst>
          </p:cNvPr>
          <p:cNvSpPr>
            <a:spLocks noGrp="1"/>
          </p:cNvSpPr>
          <p:nvPr>
            <p:ph sz="half" idx="2"/>
          </p:nvPr>
        </p:nvSpPr>
        <p:spPr/>
        <p:txBody>
          <a:bodyPr>
            <a:normAutofit fontScale="92500" lnSpcReduction="10000"/>
          </a:bodyPr>
          <a:lstStyle/>
          <a:p>
            <a:r>
              <a:rPr lang="en-US" dirty="0"/>
              <a:t>AA for </a:t>
            </a:r>
            <a:r>
              <a:rPr lang="en-US" dirty="0" err="1"/>
              <a:t>auto_arima</a:t>
            </a:r>
            <a:r>
              <a:rPr lang="en-US" dirty="0"/>
              <a:t>, which is a form of SARIMAX that automatically finds the optimal hyperparameter for SARIMAX</a:t>
            </a:r>
          </a:p>
          <a:p>
            <a:r>
              <a:rPr lang="en-US" dirty="0"/>
              <a:t>DM for the exogenous variable: Day of Week, and Month.</a:t>
            </a:r>
          </a:p>
          <a:p>
            <a:r>
              <a:rPr lang="en-US" dirty="0"/>
              <a:t>2FT for 2 Fourier-term</a:t>
            </a:r>
          </a:p>
        </p:txBody>
      </p:sp>
      <p:sp>
        <p:nvSpPr>
          <p:cNvPr id="8" name="Text Placeholder 7">
            <a:extLst>
              <a:ext uri="{FF2B5EF4-FFF2-40B4-BE49-F238E27FC236}">
                <a16:creationId xmlns:a16="http://schemas.microsoft.com/office/drawing/2014/main" id="{2569AF6B-443C-4393-B60F-9B4F530AE934}"/>
              </a:ext>
            </a:extLst>
          </p:cNvPr>
          <p:cNvSpPr>
            <a:spLocks noGrp="1"/>
          </p:cNvSpPr>
          <p:nvPr>
            <p:ph type="body" idx="1"/>
          </p:nvPr>
        </p:nvSpPr>
        <p:spPr/>
        <p:txBody>
          <a:bodyPr/>
          <a:lstStyle/>
          <a:p>
            <a:r>
              <a:rPr lang="en-US" dirty="0"/>
              <a:t>What is AA_DM2FT</a:t>
            </a:r>
          </a:p>
        </p:txBody>
      </p:sp>
    </p:spTree>
    <p:extLst>
      <p:ext uri="{BB962C8B-B14F-4D97-AF65-F5344CB8AC3E}">
        <p14:creationId xmlns:p14="http://schemas.microsoft.com/office/powerpoint/2010/main" val="4254577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D58BF-C82A-4F89-942F-F2125DF8A775}"/>
              </a:ext>
            </a:extLst>
          </p:cNvPr>
          <p:cNvSpPr>
            <a:spLocks noGrp="1"/>
          </p:cNvSpPr>
          <p:nvPr>
            <p:ph type="title"/>
          </p:nvPr>
        </p:nvSpPr>
        <p:spPr/>
        <p:txBody>
          <a:bodyPr>
            <a:normAutofit/>
          </a:bodyPr>
          <a:lstStyle/>
          <a:p>
            <a:r>
              <a:rPr lang="en-US" dirty="0"/>
              <a:t>Modeling (hour)</a:t>
            </a:r>
            <a:br>
              <a:rPr lang="en-US" dirty="0"/>
            </a:br>
            <a:r>
              <a:rPr lang="en-US" sz="1400" dirty="0">
                <a:solidFill>
                  <a:srgbClr val="0070C0"/>
                </a:solidFill>
              </a:rPr>
              <a:t>https://github.com/tc18fwd/SpringBoard/blob/master/Capstone%20Two/Capstone%202%20Finalized%20Codes.ipynb</a:t>
            </a:r>
            <a:endParaRPr lang="en-US" sz="1400" dirty="0"/>
          </a:p>
        </p:txBody>
      </p:sp>
      <p:pic>
        <p:nvPicPr>
          <p:cNvPr id="5" name="Content Placeholder 4">
            <a:extLst>
              <a:ext uri="{FF2B5EF4-FFF2-40B4-BE49-F238E27FC236}">
                <a16:creationId xmlns:a16="http://schemas.microsoft.com/office/drawing/2014/main" id="{21570284-C2F5-47C8-ADE7-8CD012921890}"/>
              </a:ext>
            </a:extLst>
          </p:cNvPr>
          <p:cNvPicPr>
            <a:picLocks noGrp="1" noChangeAspect="1"/>
          </p:cNvPicPr>
          <p:nvPr>
            <p:ph sz="half" idx="1"/>
          </p:nvPr>
        </p:nvPicPr>
        <p:blipFill>
          <a:blip r:embed="rId2"/>
          <a:stretch>
            <a:fillRect/>
          </a:stretch>
        </p:blipFill>
        <p:spPr>
          <a:xfrm>
            <a:off x="901009" y="3019766"/>
            <a:ext cx="5139357" cy="1419711"/>
          </a:xfrm>
        </p:spPr>
      </p:pic>
      <p:pic>
        <p:nvPicPr>
          <p:cNvPr id="13" name="Content Placeholder 12">
            <a:extLst>
              <a:ext uri="{FF2B5EF4-FFF2-40B4-BE49-F238E27FC236}">
                <a16:creationId xmlns:a16="http://schemas.microsoft.com/office/drawing/2014/main" id="{BC3D9F34-55F4-4C82-BFF2-2BCACA633E57}"/>
              </a:ext>
            </a:extLst>
          </p:cNvPr>
          <p:cNvPicPr>
            <a:picLocks noGrp="1" noChangeAspect="1"/>
          </p:cNvPicPr>
          <p:nvPr>
            <p:ph sz="half" idx="2"/>
          </p:nvPr>
        </p:nvPicPr>
        <p:blipFill>
          <a:blip r:embed="rId3"/>
          <a:stretch>
            <a:fillRect/>
          </a:stretch>
        </p:blipFill>
        <p:spPr>
          <a:xfrm>
            <a:off x="6151636" y="3095948"/>
            <a:ext cx="5390808" cy="2952108"/>
          </a:xfrm>
        </p:spPr>
      </p:pic>
      <p:sp>
        <p:nvSpPr>
          <p:cNvPr id="8" name="TextBox 7">
            <a:extLst>
              <a:ext uri="{FF2B5EF4-FFF2-40B4-BE49-F238E27FC236}">
                <a16:creationId xmlns:a16="http://schemas.microsoft.com/office/drawing/2014/main" id="{B63E31EB-5F14-488F-9734-C1F82036FB12}"/>
              </a:ext>
            </a:extLst>
          </p:cNvPr>
          <p:cNvSpPr txBox="1"/>
          <p:nvPr/>
        </p:nvSpPr>
        <p:spPr>
          <a:xfrm>
            <a:off x="1402505" y="2650435"/>
            <a:ext cx="4415199" cy="369332"/>
          </a:xfrm>
          <a:prstGeom prst="rect">
            <a:avLst/>
          </a:prstGeom>
          <a:noFill/>
        </p:spPr>
        <p:txBody>
          <a:bodyPr wrap="square" rtlCol="0">
            <a:spAutoFit/>
          </a:bodyPr>
          <a:lstStyle/>
          <a:p>
            <a:pPr algn="ctr"/>
            <a:r>
              <a:rPr lang="en-US" dirty="0"/>
              <a:t>Top model scores by model type</a:t>
            </a:r>
          </a:p>
        </p:txBody>
      </p:sp>
      <p:sp>
        <p:nvSpPr>
          <p:cNvPr id="10" name="TextBox 9">
            <a:extLst>
              <a:ext uri="{FF2B5EF4-FFF2-40B4-BE49-F238E27FC236}">
                <a16:creationId xmlns:a16="http://schemas.microsoft.com/office/drawing/2014/main" id="{CA29F357-31B2-40DE-BD7D-6A280D79BE36}"/>
              </a:ext>
            </a:extLst>
          </p:cNvPr>
          <p:cNvSpPr txBox="1"/>
          <p:nvPr/>
        </p:nvSpPr>
        <p:spPr>
          <a:xfrm>
            <a:off x="945035" y="4572002"/>
            <a:ext cx="5051304" cy="1200329"/>
          </a:xfrm>
          <a:prstGeom prst="rect">
            <a:avLst/>
          </a:prstGeom>
          <a:noFill/>
        </p:spPr>
        <p:txBody>
          <a:bodyPr wrap="square" rtlCol="0">
            <a:spAutoFit/>
          </a:bodyPr>
          <a:lstStyle/>
          <a:p>
            <a:r>
              <a:rPr lang="en-US" dirty="0"/>
              <a:t>Pay attention to </a:t>
            </a:r>
            <a:r>
              <a:rPr lang="en-US" dirty="0" err="1"/>
              <a:t>total_fit_time</a:t>
            </a:r>
            <a:r>
              <a:rPr lang="en-US" dirty="0"/>
              <a:t> in minutes, there is an obvious winner. TBATS, but one problem: it doesn’t capture yearly seasonality (it gets hour of day and day of week).</a:t>
            </a:r>
          </a:p>
        </p:txBody>
      </p:sp>
      <p:sp>
        <p:nvSpPr>
          <p:cNvPr id="15" name="TextBox 14">
            <a:extLst>
              <a:ext uri="{FF2B5EF4-FFF2-40B4-BE49-F238E27FC236}">
                <a16:creationId xmlns:a16="http://schemas.microsoft.com/office/drawing/2014/main" id="{B7A66236-1039-413E-B80D-F208F13FE373}"/>
              </a:ext>
            </a:extLst>
          </p:cNvPr>
          <p:cNvSpPr txBox="1"/>
          <p:nvPr/>
        </p:nvSpPr>
        <p:spPr>
          <a:xfrm>
            <a:off x="6403087" y="2686860"/>
            <a:ext cx="5139357" cy="369332"/>
          </a:xfrm>
          <a:prstGeom prst="rect">
            <a:avLst/>
          </a:prstGeom>
          <a:noFill/>
        </p:spPr>
        <p:txBody>
          <a:bodyPr wrap="square" rtlCol="0">
            <a:spAutoFit/>
          </a:bodyPr>
          <a:lstStyle/>
          <a:p>
            <a:pPr algn="ctr"/>
            <a:r>
              <a:rPr lang="en-US" dirty="0"/>
              <a:t>TBATS 2017 hourly sales test vs </a:t>
            </a:r>
            <a:r>
              <a:rPr lang="en-US" dirty="0" err="1"/>
              <a:t>pred</a:t>
            </a:r>
            <a:endParaRPr lang="en-US" dirty="0"/>
          </a:p>
        </p:txBody>
      </p:sp>
    </p:spTree>
    <p:extLst>
      <p:ext uri="{BB962C8B-B14F-4D97-AF65-F5344CB8AC3E}">
        <p14:creationId xmlns:p14="http://schemas.microsoft.com/office/powerpoint/2010/main" val="2642495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8CFBF-26D5-4206-9F97-07074103D6A1}"/>
              </a:ext>
            </a:extLst>
          </p:cNvPr>
          <p:cNvSpPr>
            <a:spLocks noGrp="1"/>
          </p:cNvSpPr>
          <p:nvPr>
            <p:ph type="title"/>
          </p:nvPr>
        </p:nvSpPr>
        <p:spPr/>
        <p:txBody>
          <a:bodyPr>
            <a:normAutofit/>
          </a:bodyPr>
          <a:lstStyle/>
          <a:p>
            <a:r>
              <a:rPr lang="en-US" dirty="0"/>
              <a:t>Modeling (hour)</a:t>
            </a:r>
            <a:br>
              <a:rPr lang="en-US" dirty="0"/>
            </a:br>
            <a:r>
              <a:rPr lang="en-US" sz="1400" dirty="0">
                <a:solidFill>
                  <a:srgbClr val="0070C0"/>
                </a:solidFill>
              </a:rPr>
              <a:t>https://github.com/tc18fwd/SpringBoard/blob/master/Capstone%20Two/Capstone%202%20Finalized%20Codes.ipynb</a:t>
            </a:r>
            <a:endParaRPr lang="en-US" sz="1400" dirty="0"/>
          </a:p>
        </p:txBody>
      </p:sp>
      <p:pic>
        <p:nvPicPr>
          <p:cNvPr id="31" name="Content Placeholder 30">
            <a:extLst>
              <a:ext uri="{FF2B5EF4-FFF2-40B4-BE49-F238E27FC236}">
                <a16:creationId xmlns:a16="http://schemas.microsoft.com/office/drawing/2014/main" id="{91ECA632-BDAE-4B89-B103-79A6334380E5}"/>
              </a:ext>
            </a:extLst>
          </p:cNvPr>
          <p:cNvPicPr>
            <a:picLocks noGrp="1" noChangeAspect="1"/>
          </p:cNvPicPr>
          <p:nvPr>
            <p:ph sz="half" idx="1"/>
          </p:nvPr>
        </p:nvPicPr>
        <p:blipFill>
          <a:blip r:embed="rId2"/>
          <a:stretch>
            <a:fillRect/>
          </a:stretch>
        </p:blipFill>
        <p:spPr>
          <a:xfrm>
            <a:off x="901506" y="3306745"/>
            <a:ext cx="4950512" cy="1817277"/>
          </a:xfrm>
        </p:spPr>
      </p:pic>
      <p:pic>
        <p:nvPicPr>
          <p:cNvPr id="38" name="Content Placeholder 37">
            <a:extLst>
              <a:ext uri="{FF2B5EF4-FFF2-40B4-BE49-F238E27FC236}">
                <a16:creationId xmlns:a16="http://schemas.microsoft.com/office/drawing/2014/main" id="{C2C1D1BA-B408-4B4A-A72D-F589C286CD62}"/>
              </a:ext>
            </a:extLst>
          </p:cNvPr>
          <p:cNvPicPr>
            <a:picLocks noGrp="1" noChangeAspect="1"/>
          </p:cNvPicPr>
          <p:nvPr>
            <p:ph sz="half" idx="2"/>
          </p:nvPr>
        </p:nvPicPr>
        <p:blipFill>
          <a:blip r:embed="rId3"/>
          <a:stretch>
            <a:fillRect/>
          </a:stretch>
        </p:blipFill>
        <p:spPr>
          <a:xfrm>
            <a:off x="5870421" y="3125783"/>
            <a:ext cx="5685475" cy="3070415"/>
          </a:xfrm>
        </p:spPr>
      </p:pic>
      <p:sp>
        <p:nvSpPr>
          <p:cNvPr id="32" name="TextBox 31">
            <a:extLst>
              <a:ext uri="{FF2B5EF4-FFF2-40B4-BE49-F238E27FC236}">
                <a16:creationId xmlns:a16="http://schemas.microsoft.com/office/drawing/2014/main" id="{BC9CF91C-4734-460F-8308-4068FA95DEA6}"/>
              </a:ext>
            </a:extLst>
          </p:cNvPr>
          <p:cNvSpPr txBox="1"/>
          <p:nvPr/>
        </p:nvSpPr>
        <p:spPr>
          <a:xfrm>
            <a:off x="1623585" y="2756451"/>
            <a:ext cx="2955235" cy="369332"/>
          </a:xfrm>
          <a:prstGeom prst="rect">
            <a:avLst/>
          </a:prstGeom>
          <a:noFill/>
        </p:spPr>
        <p:txBody>
          <a:bodyPr wrap="square" rtlCol="0">
            <a:spAutoFit/>
          </a:bodyPr>
          <a:lstStyle/>
          <a:p>
            <a:r>
              <a:rPr lang="en-US" dirty="0"/>
              <a:t>TBATS with yearly seasonality</a:t>
            </a:r>
          </a:p>
        </p:txBody>
      </p:sp>
      <p:sp>
        <p:nvSpPr>
          <p:cNvPr id="34" name="TextBox 33">
            <a:extLst>
              <a:ext uri="{FF2B5EF4-FFF2-40B4-BE49-F238E27FC236}">
                <a16:creationId xmlns:a16="http://schemas.microsoft.com/office/drawing/2014/main" id="{6350A70C-9872-42B5-8B56-711B199F80BE}"/>
              </a:ext>
            </a:extLst>
          </p:cNvPr>
          <p:cNvSpPr txBox="1"/>
          <p:nvPr/>
        </p:nvSpPr>
        <p:spPr>
          <a:xfrm>
            <a:off x="901506" y="5239398"/>
            <a:ext cx="4950512" cy="923330"/>
          </a:xfrm>
          <a:prstGeom prst="rect">
            <a:avLst/>
          </a:prstGeom>
          <a:noFill/>
        </p:spPr>
        <p:txBody>
          <a:bodyPr wrap="square" rtlCol="0">
            <a:spAutoFit/>
          </a:bodyPr>
          <a:lstStyle/>
          <a:p>
            <a:r>
              <a:rPr lang="en-US" dirty="0"/>
              <a:t>Yearly seasonality added by multiplying ratios derived from monthly sales prediction by </a:t>
            </a:r>
            <a:r>
              <a:rPr lang="en-US" dirty="0" err="1"/>
              <a:t>auto_arima</a:t>
            </a:r>
            <a:r>
              <a:rPr lang="en-US" dirty="0"/>
              <a:t> (AA) and by manual calculation (R).</a:t>
            </a:r>
          </a:p>
        </p:txBody>
      </p:sp>
      <p:sp>
        <p:nvSpPr>
          <p:cNvPr id="40" name="TextBox 39">
            <a:extLst>
              <a:ext uri="{FF2B5EF4-FFF2-40B4-BE49-F238E27FC236}">
                <a16:creationId xmlns:a16="http://schemas.microsoft.com/office/drawing/2014/main" id="{494495C5-E42E-4099-A552-601B401D4B8A}"/>
              </a:ext>
            </a:extLst>
          </p:cNvPr>
          <p:cNvSpPr txBox="1"/>
          <p:nvPr/>
        </p:nvSpPr>
        <p:spPr>
          <a:xfrm>
            <a:off x="6334538" y="2743198"/>
            <a:ext cx="4969565" cy="369332"/>
          </a:xfrm>
          <a:prstGeom prst="rect">
            <a:avLst/>
          </a:prstGeom>
          <a:noFill/>
        </p:spPr>
        <p:txBody>
          <a:bodyPr wrap="square" rtlCol="0">
            <a:spAutoFit/>
          </a:bodyPr>
          <a:lstStyle/>
          <a:p>
            <a:r>
              <a:rPr lang="en-US" dirty="0" err="1"/>
              <a:t>TBATSxTBATS</a:t>
            </a:r>
            <a:r>
              <a:rPr lang="en-US" dirty="0"/>
              <a:t>(month) 2018 baseline vs prediction</a:t>
            </a:r>
          </a:p>
        </p:txBody>
      </p:sp>
    </p:spTree>
    <p:extLst>
      <p:ext uri="{BB962C8B-B14F-4D97-AF65-F5344CB8AC3E}">
        <p14:creationId xmlns:p14="http://schemas.microsoft.com/office/powerpoint/2010/main" val="1400996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47E2D-79CE-4B76-A395-B47AB5954ABF}"/>
              </a:ext>
            </a:extLst>
          </p:cNvPr>
          <p:cNvSpPr>
            <a:spLocks noGrp="1"/>
          </p:cNvSpPr>
          <p:nvPr>
            <p:ph type="title"/>
          </p:nvPr>
        </p:nvSpPr>
        <p:spPr/>
        <p:txBody>
          <a:bodyPr/>
          <a:lstStyle/>
          <a:p>
            <a:r>
              <a:rPr lang="en-US" dirty="0"/>
              <a:t>Use the model to find optimal store hours </a:t>
            </a:r>
          </a:p>
        </p:txBody>
      </p:sp>
      <p:pic>
        <p:nvPicPr>
          <p:cNvPr id="6" name="Content Placeholder 5">
            <a:extLst>
              <a:ext uri="{FF2B5EF4-FFF2-40B4-BE49-F238E27FC236}">
                <a16:creationId xmlns:a16="http://schemas.microsoft.com/office/drawing/2014/main" id="{9722F296-4A2A-48F9-A414-E6E72E3710B7}"/>
              </a:ext>
            </a:extLst>
          </p:cNvPr>
          <p:cNvPicPr>
            <a:picLocks noGrp="1" noChangeAspect="1"/>
          </p:cNvPicPr>
          <p:nvPr>
            <p:ph sz="half" idx="1"/>
          </p:nvPr>
        </p:nvPicPr>
        <p:blipFill>
          <a:blip r:embed="rId2"/>
          <a:stretch>
            <a:fillRect/>
          </a:stretch>
        </p:blipFill>
        <p:spPr>
          <a:xfrm>
            <a:off x="1292352" y="2917033"/>
            <a:ext cx="1951573" cy="3309937"/>
          </a:xfrm>
        </p:spPr>
      </p:pic>
      <p:pic>
        <p:nvPicPr>
          <p:cNvPr id="10" name="Content Placeholder 9">
            <a:extLst>
              <a:ext uri="{FF2B5EF4-FFF2-40B4-BE49-F238E27FC236}">
                <a16:creationId xmlns:a16="http://schemas.microsoft.com/office/drawing/2014/main" id="{5F263227-4B8F-42CD-A3EB-29F646757BDE}"/>
              </a:ext>
            </a:extLst>
          </p:cNvPr>
          <p:cNvPicPr>
            <a:picLocks noGrp="1" noChangeAspect="1"/>
          </p:cNvPicPr>
          <p:nvPr>
            <p:ph sz="half" idx="2"/>
          </p:nvPr>
        </p:nvPicPr>
        <p:blipFill>
          <a:blip r:embed="rId3"/>
          <a:stretch>
            <a:fillRect/>
          </a:stretch>
        </p:blipFill>
        <p:spPr>
          <a:xfrm>
            <a:off x="3581061" y="3065601"/>
            <a:ext cx="2114845" cy="2810267"/>
          </a:xfrm>
        </p:spPr>
      </p:pic>
      <p:sp>
        <p:nvSpPr>
          <p:cNvPr id="8" name="TextBox 7">
            <a:extLst>
              <a:ext uri="{FF2B5EF4-FFF2-40B4-BE49-F238E27FC236}">
                <a16:creationId xmlns:a16="http://schemas.microsoft.com/office/drawing/2014/main" id="{55C00E25-F0A1-4D62-ACB7-45BA62C73DE4}"/>
              </a:ext>
            </a:extLst>
          </p:cNvPr>
          <p:cNvSpPr txBox="1"/>
          <p:nvPr/>
        </p:nvSpPr>
        <p:spPr>
          <a:xfrm>
            <a:off x="1158887" y="2547701"/>
            <a:ext cx="2369165" cy="369332"/>
          </a:xfrm>
          <a:prstGeom prst="rect">
            <a:avLst/>
          </a:prstGeom>
          <a:noFill/>
        </p:spPr>
        <p:txBody>
          <a:bodyPr wrap="square" rtlCol="0">
            <a:spAutoFit/>
          </a:bodyPr>
          <a:lstStyle/>
          <a:p>
            <a:r>
              <a:rPr lang="en-US" dirty="0"/>
              <a:t>Time where </a:t>
            </a:r>
            <a:r>
              <a:rPr lang="en-US" dirty="0" err="1"/>
              <a:t>pred</a:t>
            </a:r>
            <a:r>
              <a:rPr lang="en-US" dirty="0"/>
              <a:t> &lt; 40</a:t>
            </a:r>
          </a:p>
        </p:txBody>
      </p:sp>
      <p:sp>
        <p:nvSpPr>
          <p:cNvPr id="11" name="TextBox 10">
            <a:extLst>
              <a:ext uri="{FF2B5EF4-FFF2-40B4-BE49-F238E27FC236}">
                <a16:creationId xmlns:a16="http://schemas.microsoft.com/office/drawing/2014/main" id="{C043E99F-7C48-47DF-8F88-B41AA2B3A714}"/>
              </a:ext>
            </a:extLst>
          </p:cNvPr>
          <p:cNvSpPr txBox="1"/>
          <p:nvPr/>
        </p:nvSpPr>
        <p:spPr>
          <a:xfrm>
            <a:off x="3581061" y="2664145"/>
            <a:ext cx="2332383" cy="369332"/>
          </a:xfrm>
          <a:prstGeom prst="rect">
            <a:avLst/>
          </a:prstGeom>
          <a:noFill/>
        </p:spPr>
        <p:txBody>
          <a:bodyPr wrap="square" rtlCol="0">
            <a:spAutoFit/>
          </a:bodyPr>
          <a:lstStyle/>
          <a:p>
            <a:r>
              <a:rPr lang="en-US" dirty="0"/>
              <a:t>11:00 where </a:t>
            </a:r>
            <a:r>
              <a:rPr lang="en-US" dirty="0" err="1"/>
              <a:t>pred</a:t>
            </a:r>
            <a:r>
              <a:rPr lang="en-US" dirty="0"/>
              <a:t> &lt; 40</a:t>
            </a:r>
          </a:p>
        </p:txBody>
      </p:sp>
      <p:pic>
        <p:nvPicPr>
          <p:cNvPr id="13" name="Picture 12">
            <a:extLst>
              <a:ext uri="{FF2B5EF4-FFF2-40B4-BE49-F238E27FC236}">
                <a16:creationId xmlns:a16="http://schemas.microsoft.com/office/drawing/2014/main" id="{5B404897-80D0-49ED-9D6D-7539279C6CB4}"/>
              </a:ext>
            </a:extLst>
          </p:cNvPr>
          <p:cNvPicPr>
            <a:picLocks noChangeAspect="1"/>
          </p:cNvPicPr>
          <p:nvPr/>
        </p:nvPicPr>
        <p:blipFill>
          <a:blip r:embed="rId4"/>
          <a:stretch>
            <a:fillRect/>
          </a:stretch>
        </p:blipFill>
        <p:spPr>
          <a:xfrm>
            <a:off x="6276756" y="3065601"/>
            <a:ext cx="1305107" cy="2591162"/>
          </a:xfrm>
          <a:prstGeom prst="rect">
            <a:avLst/>
          </a:prstGeom>
        </p:spPr>
      </p:pic>
      <p:sp>
        <p:nvSpPr>
          <p:cNvPr id="14" name="TextBox 13">
            <a:extLst>
              <a:ext uri="{FF2B5EF4-FFF2-40B4-BE49-F238E27FC236}">
                <a16:creationId xmlns:a16="http://schemas.microsoft.com/office/drawing/2014/main" id="{BD511531-CAFA-4A0D-AA22-9D4DEB129740}"/>
              </a:ext>
            </a:extLst>
          </p:cNvPr>
          <p:cNvSpPr txBox="1"/>
          <p:nvPr/>
        </p:nvSpPr>
        <p:spPr>
          <a:xfrm>
            <a:off x="5913444" y="2664145"/>
            <a:ext cx="2031733" cy="369332"/>
          </a:xfrm>
          <a:prstGeom prst="rect">
            <a:avLst/>
          </a:prstGeom>
          <a:noFill/>
        </p:spPr>
        <p:txBody>
          <a:bodyPr wrap="square" rtlCol="0">
            <a:spAutoFit/>
          </a:bodyPr>
          <a:lstStyle/>
          <a:p>
            <a:r>
              <a:rPr lang="en-US" dirty="0"/>
              <a:t>11pm and </a:t>
            </a:r>
            <a:r>
              <a:rPr lang="en-US" dirty="0" err="1"/>
              <a:t>pred</a:t>
            </a:r>
            <a:r>
              <a:rPr lang="en-US" dirty="0"/>
              <a:t> &lt; 40</a:t>
            </a:r>
          </a:p>
        </p:txBody>
      </p:sp>
      <p:sp>
        <p:nvSpPr>
          <p:cNvPr id="16" name="TextBox 15">
            <a:extLst>
              <a:ext uri="{FF2B5EF4-FFF2-40B4-BE49-F238E27FC236}">
                <a16:creationId xmlns:a16="http://schemas.microsoft.com/office/drawing/2014/main" id="{9E2EC85E-93D1-43A5-9368-21C9ADEB3050}"/>
              </a:ext>
            </a:extLst>
          </p:cNvPr>
          <p:cNvSpPr txBox="1"/>
          <p:nvPr/>
        </p:nvSpPr>
        <p:spPr>
          <a:xfrm>
            <a:off x="8094471" y="3411623"/>
            <a:ext cx="2571548" cy="1754326"/>
          </a:xfrm>
          <a:prstGeom prst="rect">
            <a:avLst/>
          </a:prstGeom>
          <a:noFill/>
        </p:spPr>
        <p:txBody>
          <a:bodyPr wrap="square" rtlCol="0">
            <a:spAutoFit/>
          </a:bodyPr>
          <a:lstStyle/>
          <a:p>
            <a:r>
              <a:rPr lang="en-US" dirty="0"/>
              <a:t>Recommend to open from 11AM to 11PM everyday.</a:t>
            </a:r>
          </a:p>
          <a:p>
            <a:r>
              <a:rPr lang="en-US" dirty="0"/>
              <a:t>This may have saved about 104*27=2808 dollars per year, and have happier staffs.</a:t>
            </a:r>
          </a:p>
        </p:txBody>
      </p:sp>
    </p:spTree>
    <p:extLst>
      <p:ext uri="{BB962C8B-B14F-4D97-AF65-F5344CB8AC3E}">
        <p14:creationId xmlns:p14="http://schemas.microsoft.com/office/powerpoint/2010/main" val="3139493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523-7D94-4634-8C31-0BCC2743FA33}"/>
              </a:ext>
            </a:extLst>
          </p:cNvPr>
          <p:cNvSpPr>
            <a:spLocks noGrp="1"/>
          </p:cNvSpPr>
          <p:nvPr>
            <p:ph type="title"/>
          </p:nvPr>
        </p:nvSpPr>
        <p:spPr/>
        <p:txBody>
          <a:bodyPr/>
          <a:lstStyle/>
          <a:p>
            <a:r>
              <a:rPr lang="en-US" dirty="0"/>
              <a:t>Use the model to find peak hours</a:t>
            </a:r>
          </a:p>
        </p:txBody>
      </p:sp>
      <p:pic>
        <p:nvPicPr>
          <p:cNvPr id="4" name="Picture 3">
            <a:extLst>
              <a:ext uri="{FF2B5EF4-FFF2-40B4-BE49-F238E27FC236}">
                <a16:creationId xmlns:a16="http://schemas.microsoft.com/office/drawing/2014/main" id="{1EE8451A-798E-49A2-9815-622BA7116923}"/>
              </a:ext>
            </a:extLst>
          </p:cNvPr>
          <p:cNvPicPr>
            <a:picLocks noChangeAspect="1"/>
          </p:cNvPicPr>
          <p:nvPr/>
        </p:nvPicPr>
        <p:blipFill>
          <a:blip r:embed="rId2"/>
          <a:stretch>
            <a:fillRect/>
          </a:stretch>
        </p:blipFill>
        <p:spPr>
          <a:xfrm>
            <a:off x="1555944" y="2904894"/>
            <a:ext cx="2162477" cy="3334215"/>
          </a:xfrm>
          <a:prstGeom prst="rect">
            <a:avLst/>
          </a:prstGeom>
        </p:spPr>
      </p:pic>
      <p:sp>
        <p:nvSpPr>
          <p:cNvPr id="5" name="TextBox 4">
            <a:extLst>
              <a:ext uri="{FF2B5EF4-FFF2-40B4-BE49-F238E27FC236}">
                <a16:creationId xmlns:a16="http://schemas.microsoft.com/office/drawing/2014/main" id="{353A8CCA-F2B6-4D22-B2BF-97D98F62A039}"/>
              </a:ext>
            </a:extLst>
          </p:cNvPr>
          <p:cNvSpPr txBox="1"/>
          <p:nvPr/>
        </p:nvSpPr>
        <p:spPr>
          <a:xfrm>
            <a:off x="1295402" y="2650435"/>
            <a:ext cx="2706755" cy="369332"/>
          </a:xfrm>
          <a:prstGeom prst="rect">
            <a:avLst/>
          </a:prstGeom>
          <a:noFill/>
        </p:spPr>
        <p:txBody>
          <a:bodyPr wrap="square" rtlCol="0">
            <a:spAutoFit/>
          </a:bodyPr>
          <a:lstStyle/>
          <a:p>
            <a:r>
              <a:rPr lang="en-US" dirty="0"/>
              <a:t>Hours with sales above 149</a:t>
            </a:r>
          </a:p>
        </p:txBody>
      </p:sp>
      <p:pic>
        <p:nvPicPr>
          <p:cNvPr id="7" name="Picture 6">
            <a:extLst>
              <a:ext uri="{FF2B5EF4-FFF2-40B4-BE49-F238E27FC236}">
                <a16:creationId xmlns:a16="http://schemas.microsoft.com/office/drawing/2014/main" id="{B1EF1A53-E7CD-471D-AE8A-30ABA4DF395C}"/>
              </a:ext>
            </a:extLst>
          </p:cNvPr>
          <p:cNvPicPr>
            <a:picLocks noChangeAspect="1"/>
          </p:cNvPicPr>
          <p:nvPr/>
        </p:nvPicPr>
        <p:blipFill>
          <a:blip r:embed="rId3"/>
          <a:stretch>
            <a:fillRect/>
          </a:stretch>
        </p:blipFill>
        <p:spPr>
          <a:xfrm>
            <a:off x="4697406" y="3429000"/>
            <a:ext cx="2067213" cy="1724266"/>
          </a:xfrm>
          <a:prstGeom prst="rect">
            <a:avLst/>
          </a:prstGeom>
        </p:spPr>
      </p:pic>
      <p:sp>
        <p:nvSpPr>
          <p:cNvPr id="8" name="TextBox 7">
            <a:extLst>
              <a:ext uri="{FF2B5EF4-FFF2-40B4-BE49-F238E27FC236}">
                <a16:creationId xmlns:a16="http://schemas.microsoft.com/office/drawing/2014/main" id="{9E8DD2AD-1C44-4AFD-80EE-E4953D943609}"/>
              </a:ext>
            </a:extLst>
          </p:cNvPr>
          <p:cNvSpPr txBox="1"/>
          <p:nvPr/>
        </p:nvSpPr>
        <p:spPr>
          <a:xfrm>
            <a:off x="4558196" y="2696601"/>
            <a:ext cx="2345634" cy="646331"/>
          </a:xfrm>
          <a:prstGeom prst="rect">
            <a:avLst/>
          </a:prstGeom>
          <a:noFill/>
        </p:spPr>
        <p:txBody>
          <a:bodyPr wrap="square" rtlCol="0">
            <a:spAutoFit/>
          </a:bodyPr>
          <a:lstStyle/>
          <a:p>
            <a:r>
              <a:rPr lang="en-US" dirty="0"/>
              <a:t>No. of time sales was over 150 at 3pm </a:t>
            </a:r>
          </a:p>
        </p:txBody>
      </p:sp>
      <p:pic>
        <p:nvPicPr>
          <p:cNvPr id="10" name="Picture 9">
            <a:extLst>
              <a:ext uri="{FF2B5EF4-FFF2-40B4-BE49-F238E27FC236}">
                <a16:creationId xmlns:a16="http://schemas.microsoft.com/office/drawing/2014/main" id="{298DA002-719C-4434-A29E-61A5E34EA801}"/>
              </a:ext>
            </a:extLst>
          </p:cNvPr>
          <p:cNvPicPr>
            <a:picLocks noChangeAspect="1"/>
          </p:cNvPicPr>
          <p:nvPr/>
        </p:nvPicPr>
        <p:blipFill>
          <a:blip r:embed="rId4"/>
          <a:stretch>
            <a:fillRect/>
          </a:stretch>
        </p:blipFill>
        <p:spPr>
          <a:xfrm>
            <a:off x="7826904" y="3019767"/>
            <a:ext cx="2455284" cy="3219342"/>
          </a:xfrm>
          <a:prstGeom prst="rect">
            <a:avLst/>
          </a:prstGeom>
        </p:spPr>
      </p:pic>
      <p:sp>
        <p:nvSpPr>
          <p:cNvPr id="11" name="TextBox 10">
            <a:extLst>
              <a:ext uri="{FF2B5EF4-FFF2-40B4-BE49-F238E27FC236}">
                <a16:creationId xmlns:a16="http://schemas.microsoft.com/office/drawing/2014/main" id="{41BF2A8B-2A89-474D-944F-115D3F12D24B}"/>
              </a:ext>
            </a:extLst>
          </p:cNvPr>
          <p:cNvSpPr txBox="1"/>
          <p:nvPr/>
        </p:nvSpPr>
        <p:spPr>
          <a:xfrm>
            <a:off x="7701168" y="2650435"/>
            <a:ext cx="2706755" cy="369332"/>
          </a:xfrm>
          <a:prstGeom prst="rect">
            <a:avLst/>
          </a:prstGeom>
          <a:noFill/>
        </p:spPr>
        <p:txBody>
          <a:bodyPr wrap="square" rtlCol="0">
            <a:spAutoFit/>
          </a:bodyPr>
          <a:lstStyle/>
          <a:p>
            <a:r>
              <a:rPr lang="en-US" dirty="0"/>
              <a:t>2 </a:t>
            </a:r>
            <a:r>
              <a:rPr lang="en-US" dirty="0" err="1"/>
              <a:t>hr</a:t>
            </a:r>
            <a:r>
              <a:rPr lang="en-US" dirty="0"/>
              <a:t> before/after peak hour</a:t>
            </a:r>
          </a:p>
        </p:txBody>
      </p:sp>
    </p:spTree>
    <p:extLst>
      <p:ext uri="{BB962C8B-B14F-4D97-AF65-F5344CB8AC3E}">
        <p14:creationId xmlns:p14="http://schemas.microsoft.com/office/powerpoint/2010/main" val="421740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3401-E5F9-4E2D-A222-C7623349EAB5}"/>
              </a:ext>
            </a:extLst>
          </p:cNvPr>
          <p:cNvSpPr>
            <a:spLocks noGrp="1"/>
          </p:cNvSpPr>
          <p:nvPr>
            <p:ph type="title"/>
          </p:nvPr>
        </p:nvSpPr>
        <p:spPr/>
        <p:txBody>
          <a:bodyPr/>
          <a:lstStyle/>
          <a:p>
            <a:r>
              <a:rPr lang="en-US" dirty="0"/>
              <a:t>Recommendation for Super Cue</a:t>
            </a:r>
          </a:p>
        </p:txBody>
      </p:sp>
      <p:sp>
        <p:nvSpPr>
          <p:cNvPr id="3" name="Content Placeholder 2">
            <a:extLst>
              <a:ext uri="{FF2B5EF4-FFF2-40B4-BE49-F238E27FC236}">
                <a16:creationId xmlns:a16="http://schemas.microsoft.com/office/drawing/2014/main" id="{653E708F-8539-4DA4-B21E-FFB9486D70FD}"/>
              </a:ext>
            </a:extLst>
          </p:cNvPr>
          <p:cNvSpPr>
            <a:spLocks noGrp="1"/>
          </p:cNvSpPr>
          <p:nvPr>
            <p:ph idx="1"/>
          </p:nvPr>
        </p:nvSpPr>
        <p:spPr/>
        <p:txBody>
          <a:bodyPr/>
          <a:lstStyle/>
          <a:p>
            <a:r>
              <a:rPr lang="en-US" dirty="0"/>
              <a:t>It's recommended for Super Cue to have 3 staffs during these hours</a:t>
            </a:r>
          </a:p>
          <a:p>
            <a:r>
              <a:rPr lang="en-US" dirty="0"/>
              <a:t>April and May's Saturday: 1PM to 5PM</a:t>
            </a:r>
          </a:p>
          <a:p>
            <a:r>
              <a:rPr lang="en-US" dirty="0"/>
              <a:t>September's weekends (Fri to Sun): 2PM to 6PM</a:t>
            </a:r>
          </a:p>
          <a:p>
            <a:r>
              <a:rPr lang="en-US" dirty="0"/>
              <a:t>October's Saturday and Sunday: 1PM to 5PM</a:t>
            </a:r>
          </a:p>
          <a:p>
            <a:r>
              <a:rPr lang="en-US" dirty="0"/>
              <a:t>And have store open from 11AM to 11PM everyday</a:t>
            </a:r>
          </a:p>
        </p:txBody>
      </p:sp>
    </p:spTree>
    <p:extLst>
      <p:ext uri="{BB962C8B-B14F-4D97-AF65-F5344CB8AC3E}">
        <p14:creationId xmlns:p14="http://schemas.microsoft.com/office/powerpoint/2010/main" val="258642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03D59-10F2-42FF-9827-1564251EBE68}"/>
              </a:ext>
            </a:extLst>
          </p:cNvPr>
          <p:cNvSpPr>
            <a:spLocks noGrp="1"/>
          </p:cNvSpPr>
          <p:nvPr>
            <p:ph type="title"/>
          </p:nvPr>
        </p:nvSpPr>
        <p:spPr/>
        <p:txBody>
          <a:bodyPr/>
          <a:lstStyle/>
          <a:p>
            <a:r>
              <a:rPr lang="en-US" dirty="0"/>
              <a:t>Limitations &amp; Ideas to Improve Prediction</a:t>
            </a:r>
          </a:p>
        </p:txBody>
      </p:sp>
      <p:sp>
        <p:nvSpPr>
          <p:cNvPr id="3" name="Content Placeholder 2">
            <a:extLst>
              <a:ext uri="{FF2B5EF4-FFF2-40B4-BE49-F238E27FC236}">
                <a16:creationId xmlns:a16="http://schemas.microsoft.com/office/drawing/2014/main" id="{51E4713C-935C-4A32-931E-FE97087800A2}"/>
              </a:ext>
            </a:extLst>
          </p:cNvPr>
          <p:cNvSpPr>
            <a:spLocks noGrp="1"/>
          </p:cNvSpPr>
          <p:nvPr>
            <p:ph idx="1"/>
          </p:nvPr>
        </p:nvSpPr>
        <p:spPr/>
        <p:txBody>
          <a:bodyPr/>
          <a:lstStyle/>
          <a:p>
            <a:r>
              <a:rPr lang="en-US" dirty="0"/>
              <a:t>All the models did not account holidays, events, temperature, and weather. Which are all factors to forecast sales, especially for drinks. So please do expect differences if the above mentioned factors were to be considered, e.g. you should expect more sales on a hot day, and less when it’s raining.</a:t>
            </a:r>
          </a:p>
          <a:p>
            <a:r>
              <a:rPr lang="en-US" dirty="0"/>
              <a:t>If the factors mentioned above could be implemented in the model, the prediction will definitely be better. However, models with multivariable factors will be very time consuming and data demanding.</a:t>
            </a:r>
          </a:p>
          <a:p>
            <a:endParaRPr lang="en-US" dirty="0"/>
          </a:p>
        </p:txBody>
      </p:sp>
    </p:spTree>
    <p:extLst>
      <p:ext uri="{BB962C8B-B14F-4D97-AF65-F5344CB8AC3E}">
        <p14:creationId xmlns:p14="http://schemas.microsoft.com/office/powerpoint/2010/main" val="1217775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346C7-9D73-4740-BC13-280BC2E4BEFD}"/>
              </a:ext>
            </a:extLst>
          </p:cNvPr>
          <p:cNvSpPr>
            <a:spLocks noGrp="1"/>
          </p:cNvSpPr>
          <p:nvPr>
            <p:ph type="title"/>
          </p:nvPr>
        </p:nvSpPr>
        <p:spPr>
          <a:xfrm>
            <a:off x="1293811" y="2120348"/>
            <a:ext cx="3718455" cy="639786"/>
          </a:xfrm>
        </p:spPr>
        <p:txBody>
          <a:bodyPr/>
          <a:lstStyle/>
          <a:p>
            <a:r>
              <a:rPr lang="en-US" b="1" dirty="0"/>
              <a:t>Why Forecast?</a:t>
            </a:r>
          </a:p>
        </p:txBody>
      </p:sp>
      <p:pic>
        <p:nvPicPr>
          <p:cNvPr id="6" name="Content Placeholder 5">
            <a:extLst>
              <a:ext uri="{FF2B5EF4-FFF2-40B4-BE49-F238E27FC236}">
                <a16:creationId xmlns:a16="http://schemas.microsoft.com/office/drawing/2014/main" id="{62EEF2DC-B0F9-4A20-BDE2-6BC857D46352}"/>
              </a:ext>
            </a:extLst>
          </p:cNvPr>
          <p:cNvPicPr>
            <a:picLocks noGrp="1" noChangeAspect="1"/>
          </p:cNvPicPr>
          <p:nvPr>
            <p:ph idx="1"/>
          </p:nvPr>
        </p:nvPicPr>
        <p:blipFill>
          <a:blip r:embed="rId2"/>
          <a:stretch>
            <a:fillRect/>
          </a:stretch>
        </p:blipFill>
        <p:spPr>
          <a:xfrm>
            <a:off x="5418138" y="1327305"/>
            <a:ext cx="5470525" cy="4203390"/>
          </a:xfrm>
        </p:spPr>
      </p:pic>
      <p:sp>
        <p:nvSpPr>
          <p:cNvPr id="4" name="Text Placeholder 3">
            <a:extLst>
              <a:ext uri="{FF2B5EF4-FFF2-40B4-BE49-F238E27FC236}">
                <a16:creationId xmlns:a16="http://schemas.microsoft.com/office/drawing/2014/main" id="{F516282E-E27E-45CC-A072-2F3861C65EBA}"/>
              </a:ext>
            </a:extLst>
          </p:cNvPr>
          <p:cNvSpPr>
            <a:spLocks noGrp="1"/>
          </p:cNvSpPr>
          <p:nvPr>
            <p:ph type="body" sz="half" idx="2"/>
          </p:nvPr>
        </p:nvSpPr>
        <p:spPr/>
        <p:txBody>
          <a:bodyPr/>
          <a:lstStyle/>
          <a:p>
            <a:r>
              <a:rPr lang="en-US" sz="1800" b="1" i="0" dirty="0">
                <a:solidFill>
                  <a:srgbClr val="202124"/>
                </a:solidFill>
                <a:effectLst/>
                <a:latin typeface="Roboto"/>
              </a:rPr>
              <a:t>Sales forecast </a:t>
            </a:r>
            <a:r>
              <a:rPr lang="en-US" sz="1800" b="0" i="0" dirty="0">
                <a:solidFill>
                  <a:srgbClr val="202124"/>
                </a:solidFill>
                <a:effectLst/>
                <a:latin typeface="Roboto"/>
              </a:rPr>
              <a:t>helps control </a:t>
            </a:r>
            <a:r>
              <a:rPr lang="en-US" sz="1800" b="1" i="0" dirty="0">
                <a:solidFill>
                  <a:srgbClr val="202124"/>
                </a:solidFill>
                <a:effectLst/>
                <a:latin typeface="Roboto"/>
              </a:rPr>
              <a:t>inventory</a:t>
            </a:r>
            <a:r>
              <a:rPr lang="en-US" sz="1800" b="0" i="0" dirty="0">
                <a:solidFill>
                  <a:srgbClr val="202124"/>
                </a:solidFill>
                <a:effectLst/>
                <a:latin typeface="Roboto"/>
              </a:rPr>
              <a:t>, efficient </a:t>
            </a:r>
            <a:r>
              <a:rPr lang="en-US" sz="1800" b="1" i="0" dirty="0">
                <a:solidFill>
                  <a:srgbClr val="202124"/>
                </a:solidFill>
                <a:effectLst/>
                <a:latin typeface="Roboto"/>
              </a:rPr>
              <a:t>staffing</a:t>
            </a:r>
            <a:r>
              <a:rPr lang="en-US" sz="1800" b="0" i="0" dirty="0">
                <a:solidFill>
                  <a:srgbClr val="202124"/>
                </a:solidFill>
                <a:effectLst/>
                <a:latin typeface="Roboto"/>
              </a:rPr>
              <a:t>, and </a:t>
            </a:r>
            <a:r>
              <a:rPr lang="en-US" sz="1800" b="1" i="0" dirty="0">
                <a:solidFill>
                  <a:srgbClr val="202124"/>
                </a:solidFill>
                <a:effectLst/>
                <a:latin typeface="Roboto"/>
              </a:rPr>
              <a:t>predict profits</a:t>
            </a:r>
            <a:r>
              <a:rPr lang="en-US" sz="1800" b="0" i="0" dirty="0">
                <a:solidFill>
                  <a:srgbClr val="202124"/>
                </a:solidFill>
                <a:effectLst/>
                <a:latin typeface="Roboto"/>
              </a:rPr>
              <a:t>.</a:t>
            </a:r>
          </a:p>
          <a:p>
            <a:r>
              <a:rPr lang="en-US" dirty="0">
                <a:solidFill>
                  <a:srgbClr val="202124"/>
                </a:solidFill>
                <a:latin typeface="Roboto"/>
              </a:rPr>
              <a:t>Most of boba shops are small shops, and thus everything counts. Especially staffing, </a:t>
            </a:r>
            <a:r>
              <a:rPr lang="en-US" b="1" dirty="0">
                <a:solidFill>
                  <a:srgbClr val="202124"/>
                </a:solidFill>
                <a:latin typeface="Roboto"/>
              </a:rPr>
              <a:t>an extra staff per day can take away up to 15% of daily revenue</a:t>
            </a:r>
            <a:r>
              <a:rPr lang="en-US" dirty="0">
                <a:solidFill>
                  <a:srgbClr val="202124"/>
                </a:solidFill>
                <a:latin typeface="Roboto"/>
              </a:rPr>
              <a:t>!</a:t>
            </a:r>
            <a:endParaRPr lang="en-US" dirty="0"/>
          </a:p>
        </p:txBody>
      </p:sp>
    </p:spTree>
    <p:extLst>
      <p:ext uri="{BB962C8B-B14F-4D97-AF65-F5344CB8AC3E}">
        <p14:creationId xmlns:p14="http://schemas.microsoft.com/office/powerpoint/2010/main" val="3979287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50B2-CE42-476C-B10F-F2649566D6D0}"/>
              </a:ext>
            </a:extLst>
          </p:cNvPr>
          <p:cNvSpPr>
            <a:spLocks noGrp="1"/>
          </p:cNvSpPr>
          <p:nvPr>
            <p:ph type="title"/>
          </p:nvPr>
        </p:nvSpPr>
        <p:spPr/>
        <p:txBody>
          <a:bodyPr/>
          <a:lstStyle/>
          <a:p>
            <a:r>
              <a:rPr lang="en-US" dirty="0"/>
              <a:t>THANK YOU!</a:t>
            </a:r>
          </a:p>
        </p:txBody>
      </p:sp>
      <p:pic>
        <p:nvPicPr>
          <p:cNvPr id="5" name="Content Placeholder 4">
            <a:extLst>
              <a:ext uri="{FF2B5EF4-FFF2-40B4-BE49-F238E27FC236}">
                <a16:creationId xmlns:a16="http://schemas.microsoft.com/office/drawing/2014/main" id="{B4ECB184-5241-477F-8A43-47F92687E613}"/>
              </a:ext>
            </a:extLst>
          </p:cNvPr>
          <p:cNvPicPr>
            <a:picLocks noGrp="1" noChangeAspect="1"/>
          </p:cNvPicPr>
          <p:nvPr>
            <p:ph idx="1"/>
          </p:nvPr>
        </p:nvPicPr>
        <p:blipFill>
          <a:blip r:embed="rId2"/>
          <a:stretch>
            <a:fillRect/>
          </a:stretch>
        </p:blipFill>
        <p:spPr>
          <a:xfrm>
            <a:off x="2574541" y="2557463"/>
            <a:ext cx="7042918" cy="3317875"/>
          </a:xfrm>
        </p:spPr>
      </p:pic>
    </p:spTree>
    <p:extLst>
      <p:ext uri="{BB962C8B-B14F-4D97-AF65-F5344CB8AC3E}">
        <p14:creationId xmlns:p14="http://schemas.microsoft.com/office/powerpoint/2010/main" val="843650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54AE7-9A49-4265-9966-1654449086AB}"/>
              </a:ext>
            </a:extLst>
          </p:cNvPr>
          <p:cNvSpPr>
            <a:spLocks noGrp="1"/>
          </p:cNvSpPr>
          <p:nvPr>
            <p:ph type="title"/>
          </p:nvPr>
        </p:nvSpPr>
        <p:spPr/>
        <p:txBody>
          <a:bodyPr>
            <a:normAutofit/>
          </a:bodyPr>
          <a:lstStyle/>
          <a:p>
            <a:r>
              <a:rPr lang="en-US" dirty="0"/>
              <a:t>What Boba Shops?</a:t>
            </a:r>
            <a:br>
              <a:rPr lang="en-US" dirty="0"/>
            </a:br>
            <a:r>
              <a:rPr lang="en-US" sz="1600" dirty="0"/>
              <a:t>And many more…</a:t>
            </a:r>
          </a:p>
        </p:txBody>
      </p:sp>
      <p:pic>
        <p:nvPicPr>
          <p:cNvPr id="4" name="Picture 3">
            <a:extLst>
              <a:ext uri="{FF2B5EF4-FFF2-40B4-BE49-F238E27FC236}">
                <a16:creationId xmlns:a16="http://schemas.microsoft.com/office/drawing/2014/main" id="{04811C15-FDAA-4936-9AB2-132DCFA33240}"/>
              </a:ext>
            </a:extLst>
          </p:cNvPr>
          <p:cNvPicPr>
            <a:picLocks noChangeAspect="1"/>
          </p:cNvPicPr>
          <p:nvPr/>
        </p:nvPicPr>
        <p:blipFill>
          <a:blip r:embed="rId2"/>
          <a:stretch>
            <a:fillRect/>
          </a:stretch>
        </p:blipFill>
        <p:spPr>
          <a:xfrm>
            <a:off x="9612771" y="3887656"/>
            <a:ext cx="1838739" cy="1035210"/>
          </a:xfrm>
          <a:prstGeom prst="rect">
            <a:avLst/>
          </a:prstGeom>
        </p:spPr>
      </p:pic>
      <p:pic>
        <p:nvPicPr>
          <p:cNvPr id="8" name="Picture 7">
            <a:extLst>
              <a:ext uri="{FF2B5EF4-FFF2-40B4-BE49-F238E27FC236}">
                <a16:creationId xmlns:a16="http://schemas.microsoft.com/office/drawing/2014/main" id="{44F707AE-060C-4215-88AE-10C17AC2E60E}"/>
              </a:ext>
            </a:extLst>
          </p:cNvPr>
          <p:cNvPicPr>
            <a:picLocks noChangeAspect="1"/>
          </p:cNvPicPr>
          <p:nvPr/>
        </p:nvPicPr>
        <p:blipFill rotWithShape="1">
          <a:blip r:embed="rId3"/>
          <a:srcRect l="29505" t="14862" r="27919" b="21030"/>
          <a:stretch/>
        </p:blipFill>
        <p:spPr>
          <a:xfrm>
            <a:off x="10012206" y="4922866"/>
            <a:ext cx="1082822" cy="1095376"/>
          </a:xfrm>
          <a:prstGeom prst="rect">
            <a:avLst/>
          </a:prstGeom>
        </p:spPr>
      </p:pic>
      <p:pic>
        <p:nvPicPr>
          <p:cNvPr id="10" name="Picture 9">
            <a:extLst>
              <a:ext uri="{FF2B5EF4-FFF2-40B4-BE49-F238E27FC236}">
                <a16:creationId xmlns:a16="http://schemas.microsoft.com/office/drawing/2014/main" id="{C29B07C7-1DC2-4569-A152-9FAA5280F580}"/>
              </a:ext>
            </a:extLst>
          </p:cNvPr>
          <p:cNvPicPr>
            <a:picLocks noChangeAspect="1"/>
          </p:cNvPicPr>
          <p:nvPr/>
        </p:nvPicPr>
        <p:blipFill>
          <a:blip r:embed="rId4"/>
          <a:stretch>
            <a:fillRect/>
          </a:stretch>
        </p:blipFill>
        <p:spPr>
          <a:xfrm>
            <a:off x="5621073" y="4819437"/>
            <a:ext cx="1821291" cy="1277622"/>
          </a:xfrm>
          <a:prstGeom prst="rect">
            <a:avLst/>
          </a:prstGeom>
        </p:spPr>
      </p:pic>
      <p:pic>
        <p:nvPicPr>
          <p:cNvPr id="12" name="Picture 11">
            <a:extLst>
              <a:ext uri="{FF2B5EF4-FFF2-40B4-BE49-F238E27FC236}">
                <a16:creationId xmlns:a16="http://schemas.microsoft.com/office/drawing/2014/main" id="{D6746C3E-F1AE-48AF-A75D-73E713FB06A7}"/>
              </a:ext>
            </a:extLst>
          </p:cNvPr>
          <p:cNvPicPr>
            <a:picLocks noChangeAspect="1"/>
          </p:cNvPicPr>
          <p:nvPr/>
        </p:nvPicPr>
        <p:blipFill>
          <a:blip r:embed="rId5"/>
          <a:stretch>
            <a:fillRect/>
          </a:stretch>
        </p:blipFill>
        <p:spPr>
          <a:xfrm>
            <a:off x="8118808" y="2396758"/>
            <a:ext cx="1577507" cy="1643236"/>
          </a:xfrm>
          <a:prstGeom prst="rect">
            <a:avLst/>
          </a:prstGeom>
        </p:spPr>
      </p:pic>
      <p:pic>
        <p:nvPicPr>
          <p:cNvPr id="14" name="Picture 13">
            <a:extLst>
              <a:ext uri="{FF2B5EF4-FFF2-40B4-BE49-F238E27FC236}">
                <a16:creationId xmlns:a16="http://schemas.microsoft.com/office/drawing/2014/main" id="{3CE1E26F-4465-4941-8418-1E510DDE109C}"/>
              </a:ext>
            </a:extLst>
          </p:cNvPr>
          <p:cNvPicPr>
            <a:picLocks noChangeAspect="1"/>
          </p:cNvPicPr>
          <p:nvPr/>
        </p:nvPicPr>
        <p:blipFill rotWithShape="1">
          <a:blip r:embed="rId6"/>
          <a:srcRect l="8343" r="7158"/>
          <a:stretch/>
        </p:blipFill>
        <p:spPr>
          <a:xfrm>
            <a:off x="1035096" y="3736268"/>
            <a:ext cx="1770689" cy="1095375"/>
          </a:xfrm>
          <a:prstGeom prst="rect">
            <a:avLst/>
          </a:prstGeom>
        </p:spPr>
      </p:pic>
      <p:pic>
        <p:nvPicPr>
          <p:cNvPr id="16" name="Picture 15">
            <a:extLst>
              <a:ext uri="{FF2B5EF4-FFF2-40B4-BE49-F238E27FC236}">
                <a16:creationId xmlns:a16="http://schemas.microsoft.com/office/drawing/2014/main" id="{5EAE082E-EF3C-4747-A96A-B72E6017AF88}"/>
              </a:ext>
            </a:extLst>
          </p:cNvPr>
          <p:cNvPicPr>
            <a:picLocks noChangeAspect="1"/>
          </p:cNvPicPr>
          <p:nvPr/>
        </p:nvPicPr>
        <p:blipFill>
          <a:blip r:embed="rId7"/>
          <a:stretch>
            <a:fillRect/>
          </a:stretch>
        </p:blipFill>
        <p:spPr>
          <a:xfrm>
            <a:off x="3095716" y="2464939"/>
            <a:ext cx="1892898" cy="986011"/>
          </a:xfrm>
          <a:prstGeom prst="rect">
            <a:avLst/>
          </a:prstGeom>
        </p:spPr>
      </p:pic>
      <p:pic>
        <p:nvPicPr>
          <p:cNvPr id="18" name="Picture 17">
            <a:extLst>
              <a:ext uri="{FF2B5EF4-FFF2-40B4-BE49-F238E27FC236}">
                <a16:creationId xmlns:a16="http://schemas.microsoft.com/office/drawing/2014/main" id="{1F6C0FA4-6566-4C34-9661-A7D4BF30AEEA}"/>
              </a:ext>
            </a:extLst>
          </p:cNvPr>
          <p:cNvPicPr>
            <a:picLocks noChangeAspect="1"/>
          </p:cNvPicPr>
          <p:nvPr/>
        </p:nvPicPr>
        <p:blipFill>
          <a:blip r:embed="rId8"/>
          <a:stretch>
            <a:fillRect/>
          </a:stretch>
        </p:blipFill>
        <p:spPr>
          <a:xfrm>
            <a:off x="4988614" y="2507760"/>
            <a:ext cx="3130194" cy="986011"/>
          </a:xfrm>
          <a:prstGeom prst="rect">
            <a:avLst/>
          </a:prstGeom>
        </p:spPr>
      </p:pic>
      <p:pic>
        <p:nvPicPr>
          <p:cNvPr id="20" name="Picture 19">
            <a:extLst>
              <a:ext uri="{FF2B5EF4-FFF2-40B4-BE49-F238E27FC236}">
                <a16:creationId xmlns:a16="http://schemas.microsoft.com/office/drawing/2014/main" id="{92C92C1A-5549-4B5C-9F2A-099C5E1A4321}"/>
              </a:ext>
            </a:extLst>
          </p:cNvPr>
          <p:cNvPicPr>
            <a:picLocks noChangeAspect="1"/>
          </p:cNvPicPr>
          <p:nvPr/>
        </p:nvPicPr>
        <p:blipFill>
          <a:blip r:embed="rId9"/>
          <a:stretch>
            <a:fillRect/>
          </a:stretch>
        </p:blipFill>
        <p:spPr>
          <a:xfrm>
            <a:off x="9922236" y="2526786"/>
            <a:ext cx="1219811" cy="1214390"/>
          </a:xfrm>
          <a:prstGeom prst="rect">
            <a:avLst/>
          </a:prstGeom>
        </p:spPr>
      </p:pic>
      <p:pic>
        <p:nvPicPr>
          <p:cNvPr id="22" name="Picture 21">
            <a:extLst>
              <a:ext uri="{FF2B5EF4-FFF2-40B4-BE49-F238E27FC236}">
                <a16:creationId xmlns:a16="http://schemas.microsoft.com/office/drawing/2014/main" id="{039F8DD4-9D5A-443A-AD7C-93CDA214955A}"/>
              </a:ext>
            </a:extLst>
          </p:cNvPr>
          <p:cNvPicPr>
            <a:picLocks noChangeAspect="1"/>
          </p:cNvPicPr>
          <p:nvPr/>
        </p:nvPicPr>
        <p:blipFill>
          <a:blip r:embed="rId10"/>
          <a:stretch>
            <a:fillRect/>
          </a:stretch>
        </p:blipFill>
        <p:spPr>
          <a:xfrm>
            <a:off x="3095716" y="3654598"/>
            <a:ext cx="1696707" cy="986011"/>
          </a:xfrm>
          <a:prstGeom prst="rect">
            <a:avLst/>
          </a:prstGeom>
        </p:spPr>
      </p:pic>
      <p:pic>
        <p:nvPicPr>
          <p:cNvPr id="24" name="Picture 23">
            <a:extLst>
              <a:ext uri="{FF2B5EF4-FFF2-40B4-BE49-F238E27FC236}">
                <a16:creationId xmlns:a16="http://schemas.microsoft.com/office/drawing/2014/main" id="{B74AA26A-5BB0-4E83-AB80-596796986926}"/>
              </a:ext>
            </a:extLst>
          </p:cNvPr>
          <p:cNvPicPr>
            <a:picLocks noChangeAspect="1"/>
          </p:cNvPicPr>
          <p:nvPr/>
        </p:nvPicPr>
        <p:blipFill rotWithShape="1">
          <a:blip r:embed="rId11"/>
          <a:srcRect t="20653" b="12325"/>
          <a:stretch/>
        </p:blipFill>
        <p:spPr>
          <a:xfrm>
            <a:off x="1083033" y="2504698"/>
            <a:ext cx="1643236" cy="1101347"/>
          </a:xfrm>
          <a:prstGeom prst="rect">
            <a:avLst/>
          </a:prstGeom>
        </p:spPr>
      </p:pic>
      <p:pic>
        <p:nvPicPr>
          <p:cNvPr id="26" name="Picture 25">
            <a:extLst>
              <a:ext uri="{FF2B5EF4-FFF2-40B4-BE49-F238E27FC236}">
                <a16:creationId xmlns:a16="http://schemas.microsoft.com/office/drawing/2014/main" id="{D38A862B-3149-4E51-8E21-1A5A1E6E4362}"/>
              </a:ext>
            </a:extLst>
          </p:cNvPr>
          <p:cNvPicPr>
            <a:picLocks noChangeAspect="1"/>
          </p:cNvPicPr>
          <p:nvPr/>
        </p:nvPicPr>
        <p:blipFill>
          <a:blip r:embed="rId12"/>
          <a:stretch>
            <a:fillRect/>
          </a:stretch>
        </p:blipFill>
        <p:spPr>
          <a:xfrm>
            <a:off x="3256249" y="4831643"/>
            <a:ext cx="1375639" cy="1375639"/>
          </a:xfrm>
          <a:prstGeom prst="rect">
            <a:avLst/>
          </a:prstGeom>
        </p:spPr>
      </p:pic>
      <p:pic>
        <p:nvPicPr>
          <p:cNvPr id="28" name="Picture 27">
            <a:extLst>
              <a:ext uri="{FF2B5EF4-FFF2-40B4-BE49-F238E27FC236}">
                <a16:creationId xmlns:a16="http://schemas.microsoft.com/office/drawing/2014/main" id="{34514A2D-BC67-4D83-AB63-7EBE171F2DEE}"/>
              </a:ext>
            </a:extLst>
          </p:cNvPr>
          <p:cNvPicPr>
            <a:picLocks noChangeAspect="1"/>
          </p:cNvPicPr>
          <p:nvPr/>
        </p:nvPicPr>
        <p:blipFill>
          <a:blip r:embed="rId13"/>
          <a:stretch>
            <a:fillRect/>
          </a:stretch>
        </p:blipFill>
        <p:spPr>
          <a:xfrm>
            <a:off x="8237767" y="4305061"/>
            <a:ext cx="1323975" cy="1724025"/>
          </a:xfrm>
          <a:prstGeom prst="rect">
            <a:avLst/>
          </a:prstGeom>
        </p:spPr>
      </p:pic>
      <p:pic>
        <p:nvPicPr>
          <p:cNvPr id="30" name="Picture 29">
            <a:extLst>
              <a:ext uri="{FF2B5EF4-FFF2-40B4-BE49-F238E27FC236}">
                <a16:creationId xmlns:a16="http://schemas.microsoft.com/office/drawing/2014/main" id="{258FD604-FE01-42FD-9B09-D5380670A7B8}"/>
              </a:ext>
            </a:extLst>
          </p:cNvPr>
          <p:cNvPicPr>
            <a:picLocks noChangeAspect="1"/>
          </p:cNvPicPr>
          <p:nvPr/>
        </p:nvPicPr>
        <p:blipFill rotWithShape="1">
          <a:blip r:embed="rId14"/>
          <a:srcRect t="21353" b="24092"/>
          <a:stretch/>
        </p:blipFill>
        <p:spPr>
          <a:xfrm>
            <a:off x="1082047" y="5011820"/>
            <a:ext cx="1636612" cy="892855"/>
          </a:xfrm>
          <a:prstGeom prst="rect">
            <a:avLst/>
          </a:prstGeom>
        </p:spPr>
      </p:pic>
      <p:pic>
        <p:nvPicPr>
          <p:cNvPr id="32" name="Picture 31">
            <a:extLst>
              <a:ext uri="{FF2B5EF4-FFF2-40B4-BE49-F238E27FC236}">
                <a16:creationId xmlns:a16="http://schemas.microsoft.com/office/drawing/2014/main" id="{72434643-BEF2-45B6-B1C0-6117FC230755}"/>
              </a:ext>
            </a:extLst>
          </p:cNvPr>
          <p:cNvPicPr>
            <a:picLocks noChangeAspect="1"/>
          </p:cNvPicPr>
          <p:nvPr/>
        </p:nvPicPr>
        <p:blipFill>
          <a:blip r:embed="rId15"/>
          <a:stretch>
            <a:fillRect/>
          </a:stretch>
        </p:blipFill>
        <p:spPr>
          <a:xfrm>
            <a:off x="5439078" y="3482151"/>
            <a:ext cx="2348225" cy="1223191"/>
          </a:xfrm>
          <a:prstGeom prst="rect">
            <a:avLst/>
          </a:prstGeom>
        </p:spPr>
      </p:pic>
    </p:spTree>
    <p:extLst>
      <p:ext uri="{BB962C8B-B14F-4D97-AF65-F5344CB8AC3E}">
        <p14:creationId xmlns:p14="http://schemas.microsoft.com/office/powerpoint/2010/main" val="1400580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708F0-06E9-459C-AFE5-11774F4DD3EF}"/>
              </a:ext>
            </a:extLst>
          </p:cNvPr>
          <p:cNvSpPr>
            <a:spLocks noGrp="1"/>
          </p:cNvSpPr>
          <p:nvPr>
            <p:ph type="title"/>
          </p:nvPr>
        </p:nvSpPr>
        <p:spPr/>
        <p:txBody>
          <a:bodyPr/>
          <a:lstStyle/>
          <a:p>
            <a:r>
              <a:rPr lang="en-US" dirty="0"/>
              <a:t>What’s/Why forecast?</a:t>
            </a:r>
          </a:p>
        </p:txBody>
      </p:sp>
      <p:sp>
        <p:nvSpPr>
          <p:cNvPr id="3" name="Content Placeholder 2">
            <a:extLst>
              <a:ext uri="{FF2B5EF4-FFF2-40B4-BE49-F238E27FC236}">
                <a16:creationId xmlns:a16="http://schemas.microsoft.com/office/drawing/2014/main" id="{2ADF900A-FF17-4E8D-B42F-97BBA764A34E}"/>
              </a:ext>
            </a:extLst>
          </p:cNvPr>
          <p:cNvSpPr>
            <a:spLocks noGrp="1"/>
          </p:cNvSpPr>
          <p:nvPr>
            <p:ph sz="half" idx="1"/>
          </p:nvPr>
        </p:nvSpPr>
        <p:spPr/>
        <p:txBody>
          <a:bodyPr/>
          <a:lstStyle/>
          <a:p>
            <a:r>
              <a:rPr lang="en-US" dirty="0"/>
              <a:t>Use </a:t>
            </a:r>
            <a:r>
              <a:rPr lang="en-US" b="1" dirty="0"/>
              <a:t>common sense and logics</a:t>
            </a:r>
            <a:r>
              <a:rPr lang="en-US" dirty="0"/>
              <a:t> to find </a:t>
            </a:r>
            <a:r>
              <a:rPr lang="en-US" b="1" dirty="0"/>
              <a:t>factors</a:t>
            </a:r>
            <a:r>
              <a:rPr lang="en-US" dirty="0"/>
              <a:t> that may influence sales, in most cafes/restaurants: </a:t>
            </a:r>
            <a:r>
              <a:rPr lang="en-US" b="1" dirty="0"/>
              <a:t>TIME</a:t>
            </a:r>
          </a:p>
          <a:p>
            <a:r>
              <a:rPr lang="en-US" b="1" dirty="0"/>
              <a:t>Data</a:t>
            </a:r>
            <a:r>
              <a:rPr lang="en-US" dirty="0"/>
              <a:t>: past sales and factors</a:t>
            </a:r>
          </a:p>
        </p:txBody>
      </p:sp>
      <p:pic>
        <p:nvPicPr>
          <p:cNvPr id="6" name="Content Placeholder 5">
            <a:extLst>
              <a:ext uri="{FF2B5EF4-FFF2-40B4-BE49-F238E27FC236}">
                <a16:creationId xmlns:a16="http://schemas.microsoft.com/office/drawing/2014/main" id="{BF349E7B-D50A-42D0-9C9D-BCE34EAC65A1}"/>
              </a:ext>
            </a:extLst>
          </p:cNvPr>
          <p:cNvPicPr>
            <a:picLocks noGrp="1" noChangeAspect="1"/>
          </p:cNvPicPr>
          <p:nvPr>
            <p:ph sz="half" idx="2"/>
          </p:nvPr>
        </p:nvPicPr>
        <p:blipFill>
          <a:blip r:embed="rId2"/>
          <a:stretch>
            <a:fillRect/>
          </a:stretch>
        </p:blipFill>
        <p:spPr>
          <a:xfrm>
            <a:off x="6181725" y="2888655"/>
            <a:ext cx="4718050" cy="2653903"/>
          </a:xfrm>
        </p:spPr>
      </p:pic>
    </p:spTree>
    <p:extLst>
      <p:ext uri="{BB962C8B-B14F-4D97-AF65-F5344CB8AC3E}">
        <p14:creationId xmlns:p14="http://schemas.microsoft.com/office/powerpoint/2010/main" val="3254479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99921-27BB-4946-8EF4-2D163C80E6EB}"/>
              </a:ext>
            </a:extLst>
          </p:cNvPr>
          <p:cNvSpPr>
            <a:spLocks noGrp="1"/>
          </p:cNvSpPr>
          <p:nvPr>
            <p:ph type="title"/>
          </p:nvPr>
        </p:nvSpPr>
        <p:spPr/>
        <p:txBody>
          <a:bodyPr/>
          <a:lstStyle/>
          <a:p>
            <a:r>
              <a:rPr lang="en-US" dirty="0"/>
              <a:t>Where my data came from?</a:t>
            </a:r>
          </a:p>
        </p:txBody>
      </p:sp>
      <p:sp>
        <p:nvSpPr>
          <p:cNvPr id="3" name="Content Placeholder 2">
            <a:extLst>
              <a:ext uri="{FF2B5EF4-FFF2-40B4-BE49-F238E27FC236}">
                <a16:creationId xmlns:a16="http://schemas.microsoft.com/office/drawing/2014/main" id="{59D8B9D2-59D7-4078-82F6-99B3756F7E35}"/>
              </a:ext>
            </a:extLst>
          </p:cNvPr>
          <p:cNvSpPr>
            <a:spLocks noGrp="1"/>
          </p:cNvSpPr>
          <p:nvPr>
            <p:ph sz="half" idx="1"/>
          </p:nvPr>
        </p:nvSpPr>
        <p:spPr>
          <a:xfrm>
            <a:off x="1298448" y="2560320"/>
            <a:ext cx="4121691" cy="3310128"/>
          </a:xfrm>
        </p:spPr>
        <p:txBody>
          <a:bodyPr>
            <a:normAutofit/>
          </a:bodyPr>
          <a:lstStyle/>
          <a:p>
            <a:r>
              <a:rPr lang="en-US" dirty="0"/>
              <a:t>I was able to get 2 years (2016&amp;2017) of hourly sales data from Super Cue Café.</a:t>
            </a:r>
          </a:p>
          <a:p>
            <a:r>
              <a:rPr lang="en-US" dirty="0"/>
              <a:t>The files were in csv format; two files, with 12 sheets (one month per sheet).</a:t>
            </a:r>
          </a:p>
        </p:txBody>
      </p:sp>
      <p:pic>
        <p:nvPicPr>
          <p:cNvPr id="10" name="Content Placeholder 9">
            <a:extLst>
              <a:ext uri="{FF2B5EF4-FFF2-40B4-BE49-F238E27FC236}">
                <a16:creationId xmlns:a16="http://schemas.microsoft.com/office/drawing/2014/main" id="{B959B0EA-66E1-4147-B75E-7DCC89A942FC}"/>
              </a:ext>
            </a:extLst>
          </p:cNvPr>
          <p:cNvPicPr>
            <a:picLocks noGrp="1" noChangeAspect="1"/>
          </p:cNvPicPr>
          <p:nvPr>
            <p:ph sz="half" idx="2"/>
          </p:nvPr>
        </p:nvPicPr>
        <p:blipFill>
          <a:blip r:embed="rId2"/>
          <a:stretch>
            <a:fillRect/>
          </a:stretch>
        </p:blipFill>
        <p:spPr>
          <a:xfrm>
            <a:off x="5658678" y="2461931"/>
            <a:ext cx="5393635" cy="3766056"/>
          </a:xfrm>
        </p:spPr>
      </p:pic>
    </p:spTree>
    <p:extLst>
      <p:ext uri="{BB962C8B-B14F-4D97-AF65-F5344CB8AC3E}">
        <p14:creationId xmlns:p14="http://schemas.microsoft.com/office/powerpoint/2010/main" val="340694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3E9AB-1CEE-4C16-A648-3D9EA15AF575}"/>
              </a:ext>
            </a:extLst>
          </p:cNvPr>
          <p:cNvSpPr>
            <a:spLocks noGrp="1"/>
          </p:cNvSpPr>
          <p:nvPr>
            <p:ph type="title"/>
          </p:nvPr>
        </p:nvSpPr>
        <p:spPr/>
        <p:txBody>
          <a:bodyPr>
            <a:normAutofit/>
          </a:bodyPr>
          <a:lstStyle/>
          <a:p>
            <a:r>
              <a:rPr lang="en-US" dirty="0"/>
              <a:t>What should time series data look like?</a:t>
            </a:r>
            <a:br>
              <a:rPr lang="en-US" dirty="0"/>
            </a:br>
            <a:r>
              <a:rPr lang="en-US" sz="1300" dirty="0">
                <a:solidFill>
                  <a:srgbClr val="0070C0"/>
                </a:solidFill>
              </a:rPr>
              <a:t>https://github.com/tc18fwd/SpringBoard/blob/master/Capstone%20Two/Capstone%202%20Data%20Wrangling.ipynb</a:t>
            </a:r>
          </a:p>
        </p:txBody>
      </p:sp>
      <p:sp>
        <p:nvSpPr>
          <p:cNvPr id="3" name="Content Placeholder 2">
            <a:extLst>
              <a:ext uri="{FF2B5EF4-FFF2-40B4-BE49-F238E27FC236}">
                <a16:creationId xmlns:a16="http://schemas.microsoft.com/office/drawing/2014/main" id="{D6438217-35F8-4C8F-9A88-6CB5918D3D39}"/>
              </a:ext>
            </a:extLst>
          </p:cNvPr>
          <p:cNvSpPr>
            <a:spLocks noGrp="1"/>
          </p:cNvSpPr>
          <p:nvPr>
            <p:ph sz="half" idx="1"/>
          </p:nvPr>
        </p:nvSpPr>
        <p:spPr>
          <a:xfrm>
            <a:off x="861126" y="2560320"/>
            <a:ext cx="5460161" cy="3310128"/>
          </a:xfrm>
        </p:spPr>
        <p:txBody>
          <a:bodyPr/>
          <a:lstStyle/>
          <a:p>
            <a:r>
              <a:rPr lang="en-US" dirty="0"/>
              <a:t>Ultimately, we will want a time series data with the following format:</a:t>
            </a:r>
          </a:p>
          <a:p>
            <a:pPr lvl="1"/>
            <a:r>
              <a:rPr lang="en-US" dirty="0"/>
              <a:t>Row index in time series format</a:t>
            </a:r>
          </a:p>
          <a:p>
            <a:pPr lvl="1"/>
            <a:r>
              <a:rPr lang="en-US" dirty="0"/>
              <a:t>Columns with factors that influence sales (if any), and most importantly: Sales</a:t>
            </a:r>
          </a:p>
        </p:txBody>
      </p:sp>
      <p:pic>
        <p:nvPicPr>
          <p:cNvPr id="10" name="Content Placeholder 9">
            <a:extLst>
              <a:ext uri="{FF2B5EF4-FFF2-40B4-BE49-F238E27FC236}">
                <a16:creationId xmlns:a16="http://schemas.microsoft.com/office/drawing/2014/main" id="{DB37CF08-6370-47FC-9FA8-D0D4DBB08DEF}"/>
              </a:ext>
            </a:extLst>
          </p:cNvPr>
          <p:cNvPicPr>
            <a:picLocks noGrp="1" noChangeAspect="1"/>
          </p:cNvPicPr>
          <p:nvPr>
            <p:ph sz="half" idx="2"/>
          </p:nvPr>
        </p:nvPicPr>
        <p:blipFill>
          <a:blip r:embed="rId2"/>
          <a:stretch>
            <a:fillRect/>
          </a:stretch>
        </p:blipFill>
        <p:spPr>
          <a:xfrm>
            <a:off x="6731838" y="2560320"/>
            <a:ext cx="3233797" cy="3266136"/>
          </a:xfrm>
        </p:spPr>
      </p:pic>
    </p:spTree>
    <p:extLst>
      <p:ext uri="{BB962C8B-B14F-4D97-AF65-F5344CB8AC3E}">
        <p14:creationId xmlns:p14="http://schemas.microsoft.com/office/powerpoint/2010/main" val="1833800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494E1-0060-465B-9BF8-3B5873DC4041}"/>
              </a:ext>
            </a:extLst>
          </p:cNvPr>
          <p:cNvSpPr>
            <a:spLocks noGrp="1"/>
          </p:cNvSpPr>
          <p:nvPr>
            <p:ph type="title"/>
          </p:nvPr>
        </p:nvSpPr>
        <p:spPr/>
        <p:txBody>
          <a:bodyPr>
            <a:normAutofit/>
          </a:bodyPr>
          <a:lstStyle/>
          <a:p>
            <a:r>
              <a:rPr lang="en-US" dirty="0"/>
              <a:t>Exploratory Data Analysis (EDA)</a:t>
            </a:r>
            <a:br>
              <a:rPr lang="en-US" dirty="0"/>
            </a:br>
            <a:r>
              <a:rPr lang="en-US" sz="1400" dirty="0">
                <a:solidFill>
                  <a:srgbClr val="0070C0"/>
                </a:solidFill>
              </a:rPr>
              <a:t>https://github.com/tc18fwd/SpringBoard/blob/master/Capstone%20Two/Capstone%202%20EDA.ipynb</a:t>
            </a:r>
            <a:endParaRPr lang="en-US" sz="1400" dirty="0"/>
          </a:p>
        </p:txBody>
      </p:sp>
      <p:sp>
        <p:nvSpPr>
          <p:cNvPr id="3" name="Content Placeholder 2">
            <a:extLst>
              <a:ext uri="{FF2B5EF4-FFF2-40B4-BE49-F238E27FC236}">
                <a16:creationId xmlns:a16="http://schemas.microsoft.com/office/drawing/2014/main" id="{83C6C1C6-6676-4A2B-9842-C050A58E1976}"/>
              </a:ext>
            </a:extLst>
          </p:cNvPr>
          <p:cNvSpPr>
            <a:spLocks noGrp="1"/>
          </p:cNvSpPr>
          <p:nvPr>
            <p:ph sz="half" idx="1"/>
          </p:nvPr>
        </p:nvSpPr>
        <p:spPr/>
        <p:txBody>
          <a:bodyPr>
            <a:normAutofit/>
          </a:bodyPr>
          <a:lstStyle/>
          <a:p>
            <a:r>
              <a:rPr lang="en-US" dirty="0"/>
              <a:t>Comparison between 2016&amp;2017</a:t>
            </a:r>
          </a:p>
          <a:p>
            <a:pPr lvl="1"/>
            <a:r>
              <a:rPr lang="en-US" dirty="0"/>
              <a:t>By </a:t>
            </a:r>
            <a:r>
              <a:rPr lang="en-US" b="1" dirty="0"/>
              <a:t>Month</a:t>
            </a:r>
            <a:r>
              <a:rPr lang="en-US" dirty="0"/>
              <a:t> (12)</a:t>
            </a:r>
          </a:p>
          <a:p>
            <a:pPr lvl="1"/>
            <a:r>
              <a:rPr lang="en-US" dirty="0"/>
              <a:t>By</a:t>
            </a:r>
            <a:r>
              <a:rPr lang="en-US" b="1" dirty="0"/>
              <a:t> Week</a:t>
            </a:r>
            <a:r>
              <a:rPr lang="en-US" dirty="0"/>
              <a:t> (52x7)</a:t>
            </a:r>
          </a:p>
          <a:p>
            <a:pPr lvl="1"/>
            <a:r>
              <a:rPr lang="en-US" b="1" dirty="0"/>
              <a:t>Day of Week </a:t>
            </a:r>
            <a:r>
              <a:rPr lang="en-US" dirty="0"/>
              <a:t>(7)</a:t>
            </a:r>
          </a:p>
          <a:p>
            <a:pPr lvl="1"/>
            <a:r>
              <a:rPr lang="en-US" b="1" dirty="0"/>
              <a:t>Hour of Day </a:t>
            </a:r>
            <a:r>
              <a:rPr lang="en-US" dirty="0"/>
              <a:t>(11AM~Close)</a:t>
            </a:r>
          </a:p>
          <a:p>
            <a:pPr lvl="2"/>
            <a:endParaRPr lang="en-US" dirty="0"/>
          </a:p>
        </p:txBody>
      </p:sp>
      <p:pic>
        <p:nvPicPr>
          <p:cNvPr id="6" name="Content Placeholder 5">
            <a:extLst>
              <a:ext uri="{FF2B5EF4-FFF2-40B4-BE49-F238E27FC236}">
                <a16:creationId xmlns:a16="http://schemas.microsoft.com/office/drawing/2014/main" id="{B7C2D270-11F1-41B6-A3A2-C38622835207}"/>
              </a:ext>
            </a:extLst>
          </p:cNvPr>
          <p:cNvPicPr>
            <a:picLocks noGrp="1" noChangeAspect="1"/>
          </p:cNvPicPr>
          <p:nvPr>
            <p:ph sz="half" idx="2"/>
          </p:nvPr>
        </p:nvPicPr>
        <p:blipFill>
          <a:blip r:embed="rId2"/>
          <a:stretch>
            <a:fillRect/>
          </a:stretch>
        </p:blipFill>
        <p:spPr>
          <a:xfrm>
            <a:off x="5908487" y="2464904"/>
            <a:ext cx="5519297" cy="3670853"/>
          </a:xfrm>
        </p:spPr>
      </p:pic>
    </p:spTree>
    <p:extLst>
      <p:ext uri="{BB962C8B-B14F-4D97-AF65-F5344CB8AC3E}">
        <p14:creationId xmlns:p14="http://schemas.microsoft.com/office/powerpoint/2010/main" val="3210304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80FC4-6E82-4F0E-9B6D-4676F8000FAE}"/>
              </a:ext>
            </a:extLst>
          </p:cNvPr>
          <p:cNvSpPr>
            <a:spLocks noGrp="1"/>
          </p:cNvSpPr>
          <p:nvPr>
            <p:ph type="title"/>
          </p:nvPr>
        </p:nvSpPr>
        <p:spPr/>
        <p:txBody>
          <a:bodyPr>
            <a:normAutofit/>
          </a:bodyPr>
          <a:lstStyle/>
          <a:p>
            <a:r>
              <a:rPr lang="en-US" dirty="0"/>
              <a:t>EDA cont.</a:t>
            </a:r>
            <a:br>
              <a:rPr lang="en-US" dirty="0"/>
            </a:br>
            <a:r>
              <a:rPr lang="en-US" sz="1400" dirty="0">
                <a:solidFill>
                  <a:srgbClr val="0070C0"/>
                </a:solidFill>
              </a:rPr>
              <a:t>https://github.com/tc18fwd/SpringBoard/blob/master/Capstone%20Two/Capstone%202%20EDA.ipynb</a:t>
            </a:r>
          </a:p>
        </p:txBody>
      </p:sp>
      <p:pic>
        <p:nvPicPr>
          <p:cNvPr id="25" name="Content Placeholder 24">
            <a:extLst>
              <a:ext uri="{FF2B5EF4-FFF2-40B4-BE49-F238E27FC236}">
                <a16:creationId xmlns:a16="http://schemas.microsoft.com/office/drawing/2014/main" id="{E0BDECFA-541E-4EAF-8E47-9AE85A9C0641}"/>
              </a:ext>
            </a:extLst>
          </p:cNvPr>
          <p:cNvPicPr>
            <a:picLocks noGrp="1" noChangeAspect="1"/>
          </p:cNvPicPr>
          <p:nvPr>
            <p:ph sz="half" idx="2"/>
          </p:nvPr>
        </p:nvPicPr>
        <p:blipFill>
          <a:blip r:embed="rId2"/>
          <a:stretch>
            <a:fillRect/>
          </a:stretch>
        </p:blipFill>
        <p:spPr>
          <a:xfrm>
            <a:off x="5221357" y="2451652"/>
            <a:ext cx="5650387" cy="3723861"/>
          </a:xfrm>
        </p:spPr>
      </p:pic>
      <p:sp>
        <p:nvSpPr>
          <p:cNvPr id="23" name="Content Placeholder 22">
            <a:extLst>
              <a:ext uri="{FF2B5EF4-FFF2-40B4-BE49-F238E27FC236}">
                <a16:creationId xmlns:a16="http://schemas.microsoft.com/office/drawing/2014/main" id="{4A0FC220-F451-41C7-8342-718C169900C0}"/>
              </a:ext>
            </a:extLst>
          </p:cNvPr>
          <p:cNvSpPr>
            <a:spLocks noGrp="1"/>
          </p:cNvSpPr>
          <p:nvPr>
            <p:ph sz="half" idx="1"/>
          </p:nvPr>
        </p:nvSpPr>
        <p:spPr>
          <a:xfrm>
            <a:off x="1298447" y="2560320"/>
            <a:ext cx="3922909" cy="3310128"/>
          </a:xfrm>
        </p:spPr>
        <p:txBody>
          <a:bodyPr>
            <a:normAutofit/>
          </a:bodyPr>
          <a:lstStyle/>
          <a:p>
            <a:r>
              <a:rPr lang="en-US" dirty="0"/>
              <a:t>2016 vs 2017 average daily sales boxplot</a:t>
            </a:r>
          </a:p>
          <a:p>
            <a:r>
              <a:rPr lang="en-US" dirty="0"/>
              <a:t>Why boxplot?</a:t>
            </a:r>
          </a:p>
          <a:p>
            <a:pPr lvl="1"/>
            <a:r>
              <a:rPr lang="en-US" dirty="0"/>
              <a:t>Median</a:t>
            </a:r>
          </a:p>
          <a:p>
            <a:pPr lvl="1"/>
            <a:r>
              <a:rPr lang="en-US" dirty="0"/>
              <a:t>IQR</a:t>
            </a:r>
          </a:p>
          <a:p>
            <a:pPr lvl="1"/>
            <a:r>
              <a:rPr lang="en-US" dirty="0"/>
              <a:t>Shows Outliers</a:t>
            </a:r>
          </a:p>
          <a:p>
            <a:pPr lvl="1"/>
            <a:endParaRPr lang="en-US" dirty="0"/>
          </a:p>
        </p:txBody>
      </p:sp>
    </p:spTree>
    <p:extLst>
      <p:ext uri="{BB962C8B-B14F-4D97-AF65-F5344CB8AC3E}">
        <p14:creationId xmlns:p14="http://schemas.microsoft.com/office/powerpoint/2010/main" val="1971883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77C9F-ABD5-46EC-8455-836B3D60B381}"/>
              </a:ext>
            </a:extLst>
          </p:cNvPr>
          <p:cNvSpPr>
            <a:spLocks noGrp="1"/>
          </p:cNvSpPr>
          <p:nvPr>
            <p:ph type="title"/>
          </p:nvPr>
        </p:nvSpPr>
        <p:spPr/>
        <p:txBody>
          <a:bodyPr>
            <a:normAutofit/>
          </a:bodyPr>
          <a:lstStyle/>
          <a:p>
            <a:r>
              <a:rPr lang="en-US" dirty="0"/>
              <a:t>EDA cont.</a:t>
            </a:r>
            <a:br>
              <a:rPr lang="en-US" dirty="0"/>
            </a:br>
            <a:r>
              <a:rPr lang="en-US" sz="1400" dirty="0">
                <a:solidFill>
                  <a:srgbClr val="0070C0"/>
                </a:solidFill>
              </a:rPr>
              <a:t>https://github.com/tc18fwd/SpringBoard/blob/master/Capstone%20Two/Capstone%202%20EDA.ipynb</a:t>
            </a:r>
            <a:endParaRPr lang="en-US" sz="1400" dirty="0"/>
          </a:p>
        </p:txBody>
      </p:sp>
      <p:pic>
        <p:nvPicPr>
          <p:cNvPr id="5" name="Content Placeholder 4">
            <a:extLst>
              <a:ext uri="{FF2B5EF4-FFF2-40B4-BE49-F238E27FC236}">
                <a16:creationId xmlns:a16="http://schemas.microsoft.com/office/drawing/2014/main" id="{FA993293-57FB-4159-92ED-61442E13101E}"/>
              </a:ext>
            </a:extLst>
          </p:cNvPr>
          <p:cNvPicPr>
            <a:picLocks noGrp="1" noChangeAspect="1"/>
          </p:cNvPicPr>
          <p:nvPr>
            <p:ph idx="1"/>
          </p:nvPr>
        </p:nvPicPr>
        <p:blipFill>
          <a:blip r:embed="rId2"/>
          <a:stretch>
            <a:fillRect/>
          </a:stretch>
        </p:blipFill>
        <p:spPr>
          <a:xfrm>
            <a:off x="1028613" y="2482334"/>
            <a:ext cx="10134774" cy="3746188"/>
          </a:xfrm>
        </p:spPr>
      </p:pic>
    </p:spTree>
    <p:extLst>
      <p:ext uri="{BB962C8B-B14F-4D97-AF65-F5344CB8AC3E}">
        <p14:creationId xmlns:p14="http://schemas.microsoft.com/office/powerpoint/2010/main" val="69695269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384</TotalTime>
  <Words>1077</Words>
  <Application>Microsoft Office PowerPoint</Application>
  <PresentationFormat>Widescreen</PresentationFormat>
  <Paragraphs>82</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Helvetica Neue</vt:lpstr>
      <vt:lpstr>Roboto</vt:lpstr>
      <vt:lpstr>Arial</vt:lpstr>
      <vt:lpstr>Garamond</vt:lpstr>
      <vt:lpstr>Organic</vt:lpstr>
      <vt:lpstr>Sales Forecast for Super Cue Boba Shop</vt:lpstr>
      <vt:lpstr>Why Forecast?</vt:lpstr>
      <vt:lpstr>What Boba Shops? And many more…</vt:lpstr>
      <vt:lpstr>What’s/Why forecast?</vt:lpstr>
      <vt:lpstr>Where my data came from?</vt:lpstr>
      <vt:lpstr>What should time series data look like? https://github.com/tc18fwd/SpringBoard/blob/master/Capstone%20Two/Capstone%202%20Data%20Wrangling.ipynb</vt:lpstr>
      <vt:lpstr>Exploratory Data Analysis (EDA) https://github.com/tc18fwd/SpringBoard/blob/master/Capstone%20Two/Capstone%202%20EDA.ipynb</vt:lpstr>
      <vt:lpstr>EDA cont. https://github.com/tc18fwd/SpringBoard/blob/master/Capstone%20Two/Capstone%202%20EDA.ipynb</vt:lpstr>
      <vt:lpstr>EDA cont. https://github.com/tc18fwd/SpringBoard/blob/master/Capstone%20Two/Capstone%202%20EDA.ipynb</vt:lpstr>
      <vt:lpstr>Machine Learning Modeling https://github.com/tc18fwd/SpringBoard/blob/master/Capstone%20Two/Capstone%202%20Finalized%20Codes.ipynb</vt:lpstr>
      <vt:lpstr>Modeling Steps https://github.com/tc18fwd/SpringBoard/blob/master/Capstone%20Two/Capstone%202%20Finalized%20Codes.ipynb</vt:lpstr>
      <vt:lpstr>Modeling (Day) https://github.com/tc18fwd/SpringBoard/blob/master/Capstone%20Two/Capstone%202%20Finalized%20Codes.ipynb</vt:lpstr>
      <vt:lpstr>Modeling (Day) cont. https://github.com/tc18fwd/SpringBoard/blob/master/Capstone%20Two/Capstone%202%20Finalized%20Codes.ipynb</vt:lpstr>
      <vt:lpstr>Modeling (hour) https://github.com/tc18fwd/SpringBoard/blob/master/Capstone%20Two/Capstone%202%20Finalized%20Codes.ipynb</vt:lpstr>
      <vt:lpstr>Modeling (hour) https://github.com/tc18fwd/SpringBoard/blob/master/Capstone%20Two/Capstone%202%20Finalized%20Codes.ipynb</vt:lpstr>
      <vt:lpstr>Use the model to find optimal store hours </vt:lpstr>
      <vt:lpstr>Use the model to find peak hours</vt:lpstr>
      <vt:lpstr>Recommendation for Super Cue</vt:lpstr>
      <vt:lpstr>Limitations &amp; Ideas to Improve Prediction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Forecast for Super Cue Boba Shop</dc:title>
  <dc:creator>Tom</dc:creator>
  <cp:lastModifiedBy>Tom</cp:lastModifiedBy>
  <cp:revision>32</cp:revision>
  <cp:lastPrinted>2020-11-26T02:13:58Z</cp:lastPrinted>
  <dcterms:created xsi:type="dcterms:W3CDTF">2020-11-25T19:51:11Z</dcterms:created>
  <dcterms:modified xsi:type="dcterms:W3CDTF">2020-12-02T04:40:17Z</dcterms:modified>
</cp:coreProperties>
</file>